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540" autoAdjust="0"/>
  </p:normalViewPr>
  <p:slideViewPr>
    <p:cSldViewPr snapToGrid="0">
      <p:cViewPr varScale="1">
        <p:scale>
          <a:sx n="45" d="100"/>
          <a:sy n="45" d="100"/>
        </p:scale>
        <p:origin x="78" y="834"/>
      </p:cViewPr>
      <p:guideLst/>
    </p:cSldViewPr>
  </p:slideViewPr>
  <p:notesTextViewPr>
    <p:cViewPr>
      <p:scale>
        <a:sx n="1" d="1"/>
        <a:sy n="1" d="1"/>
      </p:scale>
      <p:origin x="0" y="-147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57F31-9876-437D-9581-D59CDF745F47}" type="datetimeFigureOut">
              <a:rPr lang="en-GB" smtClean="0"/>
              <a:t>04/10/2016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F3CA7-F82D-40C9-9CC7-59C7F1A3804D}" type="slidenum">
              <a:rPr lang="en-GB" smtClean="0"/>
              <a:t>‹#›</a:t>
            </a:fld>
            <a:endParaRPr lang="en-GB"/>
          </a:p>
        </p:txBody>
      </p:sp>
    </p:spTree>
    <p:extLst>
      <p:ext uri="{BB962C8B-B14F-4D97-AF65-F5344CB8AC3E}">
        <p14:creationId xmlns:p14="http://schemas.microsoft.com/office/powerpoint/2010/main" val="418902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internet is</a:t>
            </a:r>
            <a:r>
              <a:rPr lang="en-GB" baseline="0" dirty="0"/>
              <a:t> not really just a series of tubes – but it’s not far off – let’s look at it from a nuts and bolts view.</a:t>
            </a:r>
          </a:p>
          <a:p>
            <a:endParaRPr lang="en-GB" dirty="0"/>
          </a:p>
          <a:p>
            <a:r>
              <a:rPr lang="en-GB" dirty="0"/>
              <a:t>There are now billions (at least 460</a:t>
            </a:r>
            <a:r>
              <a:rPr lang="en-GB" baseline="0" dirty="0"/>
              <a:t> billion!) </a:t>
            </a:r>
            <a:r>
              <a:rPr lang="en-GB" dirty="0"/>
              <a:t>of</a:t>
            </a:r>
            <a:r>
              <a:rPr lang="en-GB" baseline="0" dirty="0"/>
              <a:t> connected devices (including toasters, fridges, desktop phones, picture frames and bed mattresses) that are running network applications. Systems that sit on the end of connections are called “hosts”.</a:t>
            </a:r>
          </a:p>
          <a:p>
            <a:endParaRPr lang="en-GB" baseline="0" dirty="0"/>
          </a:p>
          <a:p>
            <a:r>
              <a:rPr lang="en-GB" baseline="0" dirty="0"/>
              <a:t>Between them all are communication links of a huge variety: </a:t>
            </a:r>
            <a:r>
              <a:rPr lang="en-GB" baseline="0" dirty="0" err="1"/>
              <a:t>fiber</a:t>
            </a:r>
            <a:r>
              <a:rPr lang="en-GB" baseline="0" dirty="0"/>
              <a:t>, copper, radio, satellite</a:t>
            </a:r>
          </a:p>
          <a:p>
            <a:endParaRPr lang="en-GB" baseline="0" dirty="0"/>
          </a:p>
          <a:p>
            <a:r>
              <a:rPr lang="en-GB" baseline="0" dirty="0"/>
              <a:t>These all share a common transmission rate measure we call bandwidth.</a:t>
            </a:r>
          </a:p>
          <a:p>
            <a:endParaRPr lang="en-GB" baseline="0" dirty="0"/>
          </a:p>
          <a:p>
            <a:r>
              <a:rPr lang="en-GB" baseline="0" dirty="0"/>
              <a:t>The Internet itself is a “network of networks” – there is a series of ISPs that are interconnected</a:t>
            </a:r>
          </a:p>
          <a:p>
            <a:endParaRPr lang="en-GB" baseline="0" dirty="0"/>
          </a:p>
          <a:p>
            <a:r>
              <a:rPr lang="en-GB" baseline="0" dirty="0"/>
              <a:t>Those networks are managed by protocols that control the sending and receiving of messages:</a:t>
            </a:r>
          </a:p>
          <a:p>
            <a:r>
              <a:rPr lang="en-GB" baseline="0" dirty="0"/>
              <a:t>TCP, IP, HTTP, Skype, 802.11 (</a:t>
            </a:r>
            <a:r>
              <a:rPr lang="en-GB" baseline="0" dirty="0" err="1"/>
              <a:t>wifi</a:t>
            </a:r>
            <a:r>
              <a:rPr lang="en-GB" baseline="0" dirty="0"/>
              <a:t>).</a:t>
            </a:r>
          </a:p>
          <a:p>
            <a:endParaRPr lang="en-GB" baseline="0" dirty="0"/>
          </a:p>
          <a:p>
            <a:r>
              <a:rPr lang="en-GB" baseline="0" dirty="0"/>
              <a:t>Protocols are controls by standards: RFCs (Request for comments) from the IETF Internet Engineering Task Force.</a:t>
            </a:r>
          </a:p>
          <a:p>
            <a:endParaRPr lang="en-GB" baseline="0" dirty="0"/>
          </a:p>
          <a:p>
            <a:r>
              <a:rPr lang="en-GB" baseline="0" dirty="0"/>
              <a:t>Not all RFCs are standards, but they form the backbone of what we call the internet today.</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FBCF3CA7-F82D-40C9-9CC7-59C7F1A3804D}" type="slidenum">
              <a:rPr lang="en-GB" smtClean="0"/>
              <a:t>2</a:t>
            </a:fld>
            <a:endParaRPr lang="en-GB"/>
          </a:p>
        </p:txBody>
      </p:sp>
    </p:spTree>
    <p:extLst>
      <p:ext uri="{BB962C8B-B14F-4D97-AF65-F5344CB8AC3E}">
        <p14:creationId xmlns:p14="http://schemas.microsoft.com/office/powerpoint/2010/main" val="78285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Networks</a:t>
            </a:r>
            <a:r>
              <a:rPr lang="en-GB" baseline="0" dirty="0"/>
              <a:t> are complex with many “pieces”:</a:t>
            </a:r>
          </a:p>
          <a:p>
            <a:pPr marL="171450" indent="-171450">
              <a:buFontTx/>
              <a:buChar char="-"/>
            </a:pPr>
            <a:r>
              <a:rPr lang="en-GB" baseline="0" dirty="0"/>
              <a:t>hosts, routers, links of various media, applications, protocols, hardware and software.</a:t>
            </a:r>
          </a:p>
          <a:p>
            <a:pPr marL="0" indent="0">
              <a:buFontTx/>
              <a:buNone/>
            </a:pPr>
            <a:endParaRPr lang="en-GB" baseline="0" dirty="0"/>
          </a:p>
          <a:p>
            <a:pPr marL="0" indent="0">
              <a:buFontTx/>
              <a:buNone/>
            </a:pPr>
            <a:r>
              <a:rPr lang="en-GB" baseline="0" dirty="0"/>
              <a:t>To achieve some level of organization, we need some sort of sensible method.</a:t>
            </a:r>
          </a:p>
          <a:p>
            <a:pPr marL="0" indent="0">
              <a:buFontTx/>
              <a:buNone/>
            </a:pPr>
            <a:endParaRPr lang="en-GB" baseline="0" dirty="0"/>
          </a:p>
          <a:p>
            <a:pPr marL="0" indent="0">
              <a:buFontTx/>
              <a:buNone/>
            </a:pPr>
            <a:r>
              <a:rPr lang="en-GB" baseline="0" dirty="0"/>
              <a:t>Consider the organisation of air travel – a series of steps that lead from purchasing a ticket, to checking your baggage to the plane taking off, routing through the air space, landing and you landing and claiming your baggage back again.</a:t>
            </a:r>
          </a:p>
          <a:p>
            <a:pPr marL="0" indent="0">
              <a:buFontTx/>
              <a:buNone/>
            </a:pPr>
            <a:endParaRPr lang="en-GB" baseline="0" dirty="0"/>
          </a:p>
          <a:p>
            <a:pPr marL="0" indent="0">
              <a:buFontTx/>
              <a:buNone/>
            </a:pPr>
            <a:r>
              <a:rPr lang="en-GB" baseline="0" dirty="0"/>
              <a:t>If we layer those steps, we can start to see an organization appear</a:t>
            </a:r>
          </a:p>
          <a:p>
            <a:pPr marL="0" indent="0">
              <a:buFontTx/>
              <a:buNone/>
            </a:pPr>
            <a:endParaRPr lang="en-GB" baseline="0" dirty="0"/>
          </a:p>
          <a:p>
            <a:pPr marL="0" indent="0">
              <a:buFontTx/>
              <a:buNone/>
            </a:pPr>
            <a:r>
              <a:rPr lang="en-GB" baseline="0" dirty="0"/>
              <a:t>Each layer implements a service</a:t>
            </a:r>
          </a:p>
          <a:p>
            <a:pPr marL="171450" indent="-171450">
              <a:buFontTx/>
              <a:buChar char="-"/>
            </a:pPr>
            <a:r>
              <a:rPr lang="en-GB" baseline="0" dirty="0"/>
              <a:t>Via it’s own internal layer actions</a:t>
            </a:r>
          </a:p>
          <a:p>
            <a:pPr marL="171450" indent="-171450">
              <a:buFontTx/>
              <a:buChar char="-"/>
            </a:pPr>
            <a:r>
              <a:rPr lang="en-GB" baseline="0" dirty="0"/>
              <a:t>These rely on services provided by layers below</a:t>
            </a:r>
          </a:p>
          <a:p>
            <a:pPr marL="171450" indent="-171450">
              <a:buFontTx/>
              <a:buChar char="-"/>
            </a:pPr>
            <a:endParaRPr lang="en-GB" baseline="0" dirty="0"/>
          </a:p>
          <a:p>
            <a:pPr marL="0" indent="0">
              <a:buFontTx/>
              <a:buNone/>
            </a:pPr>
            <a:r>
              <a:rPr lang="en-GB" baseline="0" dirty="0"/>
              <a:t>Layering lets us work with complex systems</a:t>
            </a:r>
          </a:p>
          <a:p>
            <a:pPr marL="171450" indent="-171450">
              <a:buFontTx/>
              <a:buChar char="-"/>
            </a:pPr>
            <a:r>
              <a:rPr lang="en-GB" baseline="0" dirty="0"/>
              <a:t>Explicit structure allows identification of relationships between the pieces of the system</a:t>
            </a:r>
          </a:p>
          <a:p>
            <a:pPr marL="171450" indent="-171450">
              <a:buFontTx/>
              <a:buChar char="-"/>
            </a:pPr>
            <a:r>
              <a:rPr lang="en-GB" baseline="0" dirty="0"/>
              <a:t>Modularization eases maintenance, updating the system is easier.</a:t>
            </a:r>
          </a:p>
          <a:p>
            <a:pPr marL="171450" indent="-171450">
              <a:buFontTx/>
              <a:buChar char="-"/>
            </a:pPr>
            <a:r>
              <a:rPr lang="en-GB" baseline="0" dirty="0"/>
              <a:t>- change of implementation of a layers service is transparent to the rest of the system</a:t>
            </a:r>
          </a:p>
          <a:p>
            <a:pPr marL="171450" indent="-171450">
              <a:buFontTx/>
              <a:buChar char="-"/>
            </a:pPr>
            <a:endParaRPr lang="en-GB" baseline="0" dirty="0"/>
          </a:p>
        </p:txBody>
      </p:sp>
      <p:sp>
        <p:nvSpPr>
          <p:cNvPr id="4" name="Slide Number Placeholder 3"/>
          <p:cNvSpPr>
            <a:spLocks noGrp="1"/>
          </p:cNvSpPr>
          <p:nvPr>
            <p:ph type="sldNum" sz="quarter" idx="10"/>
          </p:nvPr>
        </p:nvSpPr>
        <p:spPr/>
        <p:txBody>
          <a:bodyPr/>
          <a:lstStyle/>
          <a:p>
            <a:fld id="{FBCF3CA7-F82D-40C9-9CC7-59C7F1A3804D}" type="slidenum">
              <a:rPr lang="en-GB" smtClean="0"/>
              <a:t>11</a:t>
            </a:fld>
            <a:endParaRPr lang="en-GB"/>
          </a:p>
        </p:txBody>
      </p:sp>
    </p:spTree>
    <p:extLst>
      <p:ext uri="{BB962C8B-B14F-4D97-AF65-F5344CB8AC3E}">
        <p14:creationId xmlns:p14="http://schemas.microsoft.com/office/powerpoint/2010/main" val="31862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aseline="0" dirty="0"/>
              <a:t>Networks are organised in layers (otherwise known as the protocol stack)</a:t>
            </a:r>
          </a:p>
          <a:p>
            <a:pPr marL="0" indent="0">
              <a:buFontTx/>
              <a:buNone/>
            </a:pPr>
            <a:endParaRPr lang="en-GB" baseline="0" dirty="0"/>
          </a:p>
          <a:p>
            <a:pPr marL="0" indent="0">
              <a:buFontTx/>
              <a:buNone/>
            </a:pPr>
            <a:r>
              <a:rPr lang="en-GB" baseline="0" dirty="0"/>
              <a:t>The Internet Protocol (IP) stack is organised like this:</a:t>
            </a:r>
          </a:p>
          <a:p>
            <a:pPr marL="0" indent="0">
              <a:buFontTx/>
              <a:buNone/>
            </a:pPr>
            <a:endParaRPr lang="en-GB" baseline="0" dirty="0"/>
          </a:p>
          <a:p>
            <a:pPr marL="0" indent="0">
              <a:buFontTx/>
              <a:buNone/>
            </a:pPr>
            <a:r>
              <a:rPr lang="en-GB" baseline="0" dirty="0"/>
              <a:t>At the top level, we have the application layer: supporting network applications FTP, HTTP, SFTP, SSH etc.</a:t>
            </a:r>
          </a:p>
          <a:p>
            <a:pPr marL="0" indent="0">
              <a:buFontTx/>
              <a:buNone/>
            </a:pPr>
            <a:endParaRPr lang="en-GB" baseline="0" dirty="0"/>
          </a:p>
          <a:p>
            <a:pPr marL="0" indent="0">
              <a:buFontTx/>
              <a:buNone/>
            </a:pPr>
            <a:r>
              <a:rPr lang="en-GB" baseline="0" dirty="0"/>
              <a:t>Transport: process – process data transfer (TCP, UDP)</a:t>
            </a:r>
          </a:p>
          <a:p>
            <a:pPr marL="0" indent="0">
              <a:buFontTx/>
              <a:buNone/>
            </a:pPr>
            <a:endParaRPr lang="en-GB" baseline="0" dirty="0"/>
          </a:p>
          <a:p>
            <a:pPr marL="0" indent="0">
              <a:buFontTx/>
              <a:buNone/>
            </a:pPr>
            <a:r>
              <a:rPr lang="en-GB" baseline="0" dirty="0"/>
              <a:t>Network: routing of datagrams from source to destination (IP, routing protocols)</a:t>
            </a:r>
          </a:p>
          <a:p>
            <a:pPr marL="0" indent="0">
              <a:buFontTx/>
              <a:buNone/>
            </a:pPr>
            <a:endParaRPr lang="en-GB" baseline="0" dirty="0"/>
          </a:p>
          <a:p>
            <a:pPr marL="0" indent="0">
              <a:buFontTx/>
              <a:buNone/>
            </a:pPr>
            <a:r>
              <a:rPr lang="en-GB" baseline="0" dirty="0"/>
              <a:t>Link: Data transfer between neighbouring network elements (Ethernet, </a:t>
            </a:r>
            <a:r>
              <a:rPr lang="en-GB" baseline="0" dirty="0" err="1"/>
              <a:t>wifi</a:t>
            </a:r>
            <a:r>
              <a:rPr lang="en-GB" baseline="0" dirty="0"/>
              <a:t>)</a:t>
            </a:r>
          </a:p>
          <a:p>
            <a:pPr marL="0" indent="0">
              <a:buFontTx/>
              <a:buNone/>
            </a:pPr>
            <a:endParaRPr lang="en-GB" baseline="0" dirty="0"/>
          </a:p>
          <a:p>
            <a:pPr marL="0" indent="0">
              <a:buFontTx/>
              <a:buNone/>
            </a:pPr>
            <a:r>
              <a:rPr lang="en-GB" baseline="0" dirty="0"/>
              <a:t>Physical: bits “on the wire”</a:t>
            </a:r>
          </a:p>
          <a:p>
            <a:pPr marL="0" indent="0">
              <a:buFontTx/>
              <a:buNone/>
            </a:pPr>
            <a:endParaRPr lang="en-GB" baseline="0" dirty="0"/>
          </a:p>
          <a:p>
            <a:pPr marL="0" indent="0">
              <a:buFontTx/>
              <a:buNone/>
            </a:pPr>
            <a:r>
              <a:rPr lang="en-GB" baseline="0" dirty="0"/>
              <a:t>The ISO / OSI reference model takes that protocol stack and adds two extra layers:</a:t>
            </a:r>
          </a:p>
          <a:p>
            <a:pPr marL="0" indent="0">
              <a:buFontTx/>
              <a:buNone/>
            </a:pPr>
            <a:endParaRPr lang="en-GB" baseline="0" dirty="0"/>
          </a:p>
          <a:p>
            <a:pPr marL="0" indent="0">
              <a:buFontTx/>
              <a:buNone/>
            </a:pPr>
            <a:r>
              <a:rPr lang="en-GB" baseline="0" dirty="0"/>
              <a:t>Presentation: Allows applications to interpret the meaning of data (e.g., encryption, compression, machine specific conventions)</a:t>
            </a:r>
          </a:p>
          <a:p>
            <a:pPr marL="0" indent="0">
              <a:buFontTx/>
              <a:buNone/>
            </a:pPr>
            <a:endParaRPr lang="en-GB" baseline="0" dirty="0"/>
          </a:p>
          <a:p>
            <a:pPr marL="0" indent="0">
              <a:buFontTx/>
              <a:buNone/>
            </a:pPr>
            <a:r>
              <a:rPr lang="en-GB" baseline="0" dirty="0"/>
              <a:t>Session: Synchronization, </a:t>
            </a:r>
            <a:r>
              <a:rPr lang="en-GB" baseline="0" dirty="0" err="1"/>
              <a:t>checkpointing</a:t>
            </a:r>
            <a:r>
              <a:rPr lang="en-GB" baseline="0" dirty="0"/>
              <a:t>, recovery of data exchange.</a:t>
            </a:r>
          </a:p>
          <a:p>
            <a:pPr marL="0" indent="0">
              <a:buFontTx/>
              <a:buNone/>
            </a:pPr>
            <a:endParaRPr lang="en-GB" baseline="0" dirty="0"/>
          </a:p>
          <a:p>
            <a:pPr marL="0" indent="0">
              <a:buFontTx/>
              <a:buNone/>
            </a:pPr>
            <a:r>
              <a:rPr lang="en-GB" baseline="0" dirty="0"/>
              <a:t>These services, if needed, must be implemented in an application because the Internet stack is missing them.</a:t>
            </a:r>
          </a:p>
        </p:txBody>
      </p:sp>
      <p:sp>
        <p:nvSpPr>
          <p:cNvPr id="4" name="Slide Number Placeholder 3"/>
          <p:cNvSpPr>
            <a:spLocks noGrp="1"/>
          </p:cNvSpPr>
          <p:nvPr>
            <p:ph type="sldNum" sz="quarter" idx="10"/>
          </p:nvPr>
        </p:nvSpPr>
        <p:spPr/>
        <p:txBody>
          <a:bodyPr/>
          <a:lstStyle/>
          <a:p>
            <a:fld id="{FBCF3CA7-F82D-40C9-9CC7-59C7F1A3804D}" type="slidenum">
              <a:rPr lang="en-GB" smtClean="0"/>
              <a:t>12</a:t>
            </a:fld>
            <a:endParaRPr lang="en-GB"/>
          </a:p>
        </p:txBody>
      </p:sp>
    </p:spTree>
    <p:extLst>
      <p:ext uri="{BB962C8B-B14F-4D97-AF65-F5344CB8AC3E}">
        <p14:creationId xmlns:p14="http://schemas.microsoft.com/office/powerpoint/2010/main" val="2819353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covered</a:t>
            </a:r>
            <a:r>
              <a:rPr lang="en-GB" baseline="0" dirty="0"/>
              <a:t> a lot of material:</a:t>
            </a:r>
          </a:p>
          <a:p>
            <a:endParaRPr lang="en-GB" baseline="0" dirty="0"/>
          </a:p>
          <a:p>
            <a:r>
              <a:rPr lang="en-GB" baseline="0" dirty="0"/>
              <a:t>We got an overview of the internet and an idea of just how big it is.</a:t>
            </a:r>
          </a:p>
          <a:p>
            <a:endParaRPr lang="en-GB" baseline="0" dirty="0"/>
          </a:p>
          <a:p>
            <a:r>
              <a:rPr lang="en-GB" baseline="0" dirty="0"/>
              <a:t>We talked about what a protocol is</a:t>
            </a:r>
          </a:p>
          <a:p>
            <a:endParaRPr lang="en-GB" baseline="0" dirty="0"/>
          </a:p>
          <a:p>
            <a:r>
              <a:rPr lang="en-GB" baseline="0" dirty="0"/>
              <a:t>We went over what makes up the network edge, the network core and the access network</a:t>
            </a:r>
          </a:p>
          <a:p>
            <a:endParaRPr lang="en-GB" baseline="0" dirty="0"/>
          </a:p>
          <a:p>
            <a:r>
              <a:rPr lang="en-GB" baseline="0" dirty="0"/>
              <a:t>We covered performance factors, in terms of packet loss and delay.</a:t>
            </a:r>
          </a:p>
          <a:p>
            <a:endParaRPr lang="en-GB" baseline="0" dirty="0"/>
          </a:p>
          <a:p>
            <a:r>
              <a:rPr lang="en-GB" baseline="0" dirty="0"/>
              <a:t>And we topped it off with a lovely slice of cake by talking about layering and service models.</a:t>
            </a:r>
          </a:p>
          <a:p>
            <a:endParaRPr lang="en-GB" baseline="0" dirty="0"/>
          </a:p>
          <a:p>
            <a:r>
              <a:rPr lang="en-GB" baseline="0" dirty="0"/>
              <a:t>The important take away from this is that most of the stuff you will work with will be in the top of the stack, the application layer – and it’s there that you first assignment sets you.</a:t>
            </a:r>
          </a:p>
          <a:p>
            <a:endParaRPr lang="en-GB" baseline="0" dirty="0"/>
          </a:p>
          <a:p>
            <a:r>
              <a:rPr lang="en-GB" baseline="0" dirty="0"/>
              <a:t>You need to write a protocol specification for a client / server chat system. A client should be able to connect to a server, specify a name, connect to a channel / room and then talk with other people in that channel / room.</a:t>
            </a:r>
          </a:p>
          <a:p>
            <a:endParaRPr lang="en-GB" baseline="0" dirty="0"/>
          </a:p>
          <a:p>
            <a:r>
              <a:rPr lang="en-GB" baseline="0" dirty="0"/>
              <a:t>The server needs to track all the rooms and all the users, route messages to the correct rooms / users while handling all incoming connections and client activity.</a:t>
            </a:r>
          </a:p>
          <a:p>
            <a:endParaRPr lang="en-GB" baseline="0" dirty="0"/>
          </a:p>
          <a:p>
            <a:r>
              <a:rPr lang="en-GB" baseline="0" dirty="0"/>
              <a:t>You will need to consider a communication protocol that allows the chat activity to take place – what commands can the client send? What responses does the server make? Error codes, the works.</a:t>
            </a:r>
            <a:endParaRPr lang="en-GB" dirty="0"/>
          </a:p>
        </p:txBody>
      </p:sp>
      <p:sp>
        <p:nvSpPr>
          <p:cNvPr id="4" name="Slide Number Placeholder 3"/>
          <p:cNvSpPr>
            <a:spLocks noGrp="1"/>
          </p:cNvSpPr>
          <p:nvPr>
            <p:ph type="sldNum" sz="quarter" idx="10"/>
          </p:nvPr>
        </p:nvSpPr>
        <p:spPr/>
        <p:txBody>
          <a:bodyPr/>
          <a:lstStyle/>
          <a:p>
            <a:fld id="{FBCF3CA7-F82D-40C9-9CC7-59C7F1A3804D}" type="slidenum">
              <a:rPr lang="en-GB" smtClean="0"/>
              <a:t>13</a:t>
            </a:fld>
            <a:endParaRPr lang="en-GB"/>
          </a:p>
        </p:txBody>
      </p:sp>
    </p:spTree>
    <p:extLst>
      <p:ext uri="{BB962C8B-B14F-4D97-AF65-F5344CB8AC3E}">
        <p14:creationId xmlns:p14="http://schemas.microsoft.com/office/powerpoint/2010/main" val="1379361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also look at it from</a:t>
            </a:r>
            <a:r>
              <a:rPr lang="en-GB" baseline="0" dirty="0"/>
              <a:t> a services view:</a:t>
            </a:r>
          </a:p>
          <a:p>
            <a:endParaRPr lang="en-GB" baseline="0" dirty="0"/>
          </a:p>
          <a:p>
            <a:r>
              <a:rPr lang="en-GB" baseline="0" dirty="0"/>
              <a:t>It’s the infrastructure that provides services to applications: The web, VoIP, email, games, e-commerce, social networks…</a:t>
            </a:r>
          </a:p>
          <a:p>
            <a:endParaRPr lang="en-GB" baseline="0" dirty="0"/>
          </a:p>
          <a:p>
            <a:r>
              <a:rPr lang="en-GB" baseline="0" dirty="0"/>
              <a:t>We also get access to programming interface to apps – hooks that allow sending and receiving app programs to “connect” to the internet</a:t>
            </a:r>
          </a:p>
          <a:p>
            <a:endParaRPr lang="en-GB" baseline="0" dirty="0"/>
          </a:p>
          <a:p>
            <a:r>
              <a:rPr lang="en-GB" baseline="0" dirty="0"/>
              <a:t>It provides service options analogous to the post office (delivery of packets of information to specific addresses).</a:t>
            </a:r>
            <a:endParaRPr lang="en-GB" dirty="0"/>
          </a:p>
        </p:txBody>
      </p:sp>
      <p:sp>
        <p:nvSpPr>
          <p:cNvPr id="4" name="Slide Number Placeholder 3"/>
          <p:cNvSpPr>
            <a:spLocks noGrp="1"/>
          </p:cNvSpPr>
          <p:nvPr>
            <p:ph type="sldNum" sz="quarter" idx="10"/>
          </p:nvPr>
        </p:nvSpPr>
        <p:spPr/>
        <p:txBody>
          <a:bodyPr/>
          <a:lstStyle/>
          <a:p>
            <a:fld id="{FBCF3CA7-F82D-40C9-9CC7-59C7F1A3804D}" type="slidenum">
              <a:rPr lang="en-GB" smtClean="0"/>
              <a:t>3</a:t>
            </a:fld>
            <a:endParaRPr lang="en-GB"/>
          </a:p>
        </p:txBody>
      </p:sp>
    </p:spTree>
    <p:extLst>
      <p:ext uri="{BB962C8B-B14F-4D97-AF65-F5344CB8AC3E}">
        <p14:creationId xmlns:p14="http://schemas.microsoft.com/office/powerpoint/2010/main" val="97072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a protocol?</a:t>
            </a:r>
          </a:p>
          <a:p>
            <a:endParaRPr lang="en-GB" dirty="0"/>
          </a:p>
          <a:p>
            <a:r>
              <a:rPr lang="en-GB" dirty="0"/>
              <a:t>Humans</a:t>
            </a:r>
            <a:r>
              <a:rPr lang="en-GB" baseline="0" dirty="0"/>
              <a:t> have protocols – think about polite conversation or chitchat:</a:t>
            </a:r>
          </a:p>
          <a:p>
            <a:endParaRPr lang="en-GB" baseline="0" dirty="0"/>
          </a:p>
          <a:p>
            <a:r>
              <a:rPr lang="en-GB" baseline="0" dirty="0"/>
              <a:t>“What’s the time?”</a:t>
            </a:r>
          </a:p>
          <a:p>
            <a:r>
              <a:rPr lang="en-GB" baseline="0" dirty="0"/>
              <a:t>“I have a question”</a:t>
            </a:r>
          </a:p>
          <a:p>
            <a:r>
              <a:rPr lang="en-GB" baseline="0" dirty="0"/>
              <a:t>“Hi, I’m Chris, what’s your name?”</a:t>
            </a:r>
          </a:p>
          <a:p>
            <a:endParaRPr lang="en-GB" baseline="0" dirty="0"/>
          </a:p>
          <a:p>
            <a:r>
              <a:rPr lang="en-GB" baseline="0" dirty="0"/>
              <a:t>… so specific messages are sent</a:t>
            </a:r>
          </a:p>
          <a:p>
            <a:r>
              <a:rPr lang="en-GB" baseline="0" dirty="0"/>
              <a:t>And specific actions are taken when messages are received.</a:t>
            </a:r>
          </a:p>
          <a:p>
            <a:endParaRPr lang="en-GB" baseline="0" dirty="0"/>
          </a:p>
          <a:p>
            <a:r>
              <a:rPr lang="en-GB" baseline="0" dirty="0"/>
              <a:t>Network protocols work in a similar way, but they’re about communicating between machines, not humans</a:t>
            </a:r>
          </a:p>
          <a:p>
            <a:r>
              <a:rPr lang="en-GB" baseline="0" dirty="0"/>
              <a:t>All communication activity on the internet is governed by protocols (even the “dark web” is driven by HTTP and TOR protocols).</a:t>
            </a:r>
          </a:p>
          <a:p>
            <a:endParaRPr lang="en-GB" baseline="0" dirty="0"/>
          </a:p>
          <a:p>
            <a:r>
              <a:rPr lang="en-GB" baseline="0" dirty="0"/>
              <a:t>Protocols define format, order of message sent and received among network entities and actions taken on message transmission or receipt.</a:t>
            </a:r>
            <a:endParaRPr lang="en-GB" dirty="0"/>
          </a:p>
        </p:txBody>
      </p:sp>
      <p:sp>
        <p:nvSpPr>
          <p:cNvPr id="4" name="Slide Number Placeholder 3"/>
          <p:cNvSpPr>
            <a:spLocks noGrp="1"/>
          </p:cNvSpPr>
          <p:nvPr>
            <p:ph type="sldNum" sz="quarter" idx="10"/>
          </p:nvPr>
        </p:nvSpPr>
        <p:spPr/>
        <p:txBody>
          <a:bodyPr/>
          <a:lstStyle/>
          <a:p>
            <a:fld id="{FBCF3CA7-F82D-40C9-9CC7-59C7F1A3804D}" type="slidenum">
              <a:rPr lang="en-GB" smtClean="0"/>
              <a:t>4</a:t>
            </a:fld>
            <a:endParaRPr lang="en-GB"/>
          </a:p>
        </p:txBody>
      </p:sp>
    </p:spTree>
    <p:extLst>
      <p:ext uri="{BB962C8B-B14F-4D97-AF65-F5344CB8AC3E}">
        <p14:creationId xmlns:p14="http://schemas.microsoft.com/office/powerpoint/2010/main" val="151743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the edge of the network, we have hosts and servers</a:t>
            </a:r>
          </a:p>
          <a:p>
            <a:endParaRPr lang="en-GB" dirty="0"/>
          </a:p>
          <a:p>
            <a:r>
              <a:rPr lang="en-GB" dirty="0"/>
              <a:t>Servers often reside in data </a:t>
            </a:r>
            <a:r>
              <a:rPr lang="en-GB" dirty="0" err="1"/>
              <a:t>centers</a:t>
            </a:r>
            <a:r>
              <a:rPr lang="en-GB" baseline="0" dirty="0"/>
              <a:t> (huge air conditioned buildings that contain a whole lot of server racks) – this is one run by google.</a:t>
            </a:r>
          </a:p>
          <a:p>
            <a:endParaRPr lang="en-GB" baseline="0" dirty="0"/>
          </a:p>
          <a:p>
            <a:r>
              <a:rPr lang="en-GB" baseline="0" dirty="0"/>
              <a:t>Between them are access networks and physical media – wired and wireless communication links</a:t>
            </a:r>
          </a:p>
          <a:p>
            <a:endParaRPr lang="en-GB" baseline="0" dirty="0"/>
          </a:p>
          <a:p>
            <a:r>
              <a:rPr lang="en-GB" baseline="0" dirty="0"/>
              <a:t>In the network core reside interconnected routers that are part of the network of networks.</a:t>
            </a:r>
          </a:p>
          <a:p>
            <a:endParaRPr lang="en-GB" baseline="0" dirty="0"/>
          </a:p>
          <a:p>
            <a:r>
              <a:rPr lang="en-GB" baseline="0" dirty="0"/>
              <a:t>So we have smaller networks that connect to ISPs (tier 3) that themselves connect to larger service providers and data networks (Tier 2 and 1)</a:t>
            </a:r>
          </a:p>
          <a:p>
            <a:endParaRPr lang="en-GB" baseline="0" dirty="0"/>
          </a:p>
          <a:p>
            <a:r>
              <a:rPr lang="en-GB" baseline="0" dirty="0"/>
              <a:t>Home networks are fairly straight forward – you have your cable / </a:t>
            </a:r>
            <a:r>
              <a:rPr lang="en-GB" baseline="0" dirty="0" err="1"/>
              <a:t>dsl</a:t>
            </a:r>
            <a:r>
              <a:rPr lang="en-GB" baseline="0" dirty="0"/>
              <a:t> model that connects to your ISP which sometimes act as a router / firewall for the rest of your connected devices (wired or wireless).</a:t>
            </a:r>
          </a:p>
          <a:p>
            <a:endParaRPr lang="en-GB" baseline="0" dirty="0"/>
          </a:p>
          <a:p>
            <a:r>
              <a:rPr lang="en-GB" baseline="0" dirty="0"/>
              <a:t>Somewhere larger, like offices or a university work at an enterprise level, they may contain a set of servers – email, web etc.  As well as a host of devices all linked by a number of switches. Generally much faster transmission rates than you see in home networks.</a:t>
            </a:r>
            <a:endParaRPr lang="en-GB" dirty="0"/>
          </a:p>
        </p:txBody>
      </p:sp>
      <p:sp>
        <p:nvSpPr>
          <p:cNvPr id="4" name="Slide Number Placeholder 3"/>
          <p:cNvSpPr>
            <a:spLocks noGrp="1"/>
          </p:cNvSpPr>
          <p:nvPr>
            <p:ph type="sldNum" sz="quarter" idx="10"/>
          </p:nvPr>
        </p:nvSpPr>
        <p:spPr/>
        <p:txBody>
          <a:bodyPr/>
          <a:lstStyle/>
          <a:p>
            <a:fld id="{FBCF3CA7-F82D-40C9-9CC7-59C7F1A3804D}" type="slidenum">
              <a:rPr lang="en-GB" smtClean="0"/>
              <a:t>5</a:t>
            </a:fld>
            <a:endParaRPr lang="en-GB"/>
          </a:p>
        </p:txBody>
      </p:sp>
    </p:spTree>
    <p:extLst>
      <p:ext uri="{BB962C8B-B14F-4D97-AF65-F5344CB8AC3E}">
        <p14:creationId xmlns:p14="http://schemas.microsoft.com/office/powerpoint/2010/main" val="1036514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devices at the edge of the network are “hosts” they send packets of data.</a:t>
            </a:r>
          </a:p>
          <a:p>
            <a:endParaRPr lang="en-GB" baseline="0" dirty="0"/>
          </a:p>
          <a:p>
            <a:r>
              <a:rPr lang="en-GB" baseline="0" dirty="0"/>
              <a:t>The host takes the message from an application and breaks it into smaller chunks, known as packets (hence why you see phrases such as packet loss in games) that are of length L bits.</a:t>
            </a:r>
          </a:p>
          <a:p>
            <a:endParaRPr lang="en-GB" baseline="0" dirty="0"/>
          </a:p>
          <a:p>
            <a:r>
              <a:rPr lang="en-GB" baseline="0" dirty="0"/>
              <a:t>It then transmits each packet into the access network at a given transmission rate ( R ), which is then sent on dependant on the link transmission rate (or bandwidth).</a:t>
            </a:r>
          </a:p>
          <a:p>
            <a:endParaRPr lang="en-GB" baseline="0" dirty="0"/>
          </a:p>
          <a:p>
            <a:r>
              <a:rPr lang="en-GB" baseline="0" dirty="0"/>
              <a:t>The packet transmission delay amount can be calculated:</a:t>
            </a:r>
          </a:p>
          <a:p>
            <a:endParaRPr lang="en-GB" baseline="0" dirty="0"/>
          </a:p>
          <a:p>
            <a:r>
              <a:rPr lang="en-GB" baseline="0" dirty="0"/>
              <a:t>Time needed to transmit an L-bit packet into the link = L (bits) / R (bits / sec)</a:t>
            </a:r>
          </a:p>
        </p:txBody>
      </p:sp>
      <p:sp>
        <p:nvSpPr>
          <p:cNvPr id="4" name="Slide Number Placeholder 3"/>
          <p:cNvSpPr>
            <a:spLocks noGrp="1"/>
          </p:cNvSpPr>
          <p:nvPr>
            <p:ph type="sldNum" sz="quarter" idx="10"/>
          </p:nvPr>
        </p:nvSpPr>
        <p:spPr/>
        <p:txBody>
          <a:bodyPr/>
          <a:lstStyle/>
          <a:p>
            <a:fld id="{FBCF3CA7-F82D-40C9-9CC7-59C7F1A3804D}" type="slidenum">
              <a:rPr lang="en-GB" smtClean="0"/>
              <a:t>6</a:t>
            </a:fld>
            <a:endParaRPr lang="en-GB"/>
          </a:p>
        </p:txBody>
      </p:sp>
    </p:spTree>
    <p:extLst>
      <p:ext uri="{BB962C8B-B14F-4D97-AF65-F5344CB8AC3E}">
        <p14:creationId xmlns:p14="http://schemas.microsoft.com/office/powerpoint/2010/main" val="163547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network</a:t>
            </a:r>
            <a:r>
              <a:rPr lang="en-GB" baseline="0" dirty="0"/>
              <a:t> core sits a mesh of interconnected routers</a:t>
            </a:r>
          </a:p>
          <a:p>
            <a:endParaRPr lang="en-GB" baseline="0" dirty="0"/>
          </a:p>
          <a:p>
            <a:r>
              <a:rPr lang="en-GB" baseline="0" dirty="0"/>
              <a:t>Which use packet-switching: </a:t>
            </a:r>
          </a:p>
          <a:p>
            <a:r>
              <a:rPr lang="en-GB" baseline="0" dirty="0"/>
              <a:t>The hosts break application-layer messages into packets</a:t>
            </a:r>
          </a:p>
          <a:p>
            <a:r>
              <a:rPr lang="en-GB" baseline="0" dirty="0"/>
              <a:t>Routers forward packets from one router to the next, across links on path from source to destination.</a:t>
            </a:r>
          </a:p>
          <a:p>
            <a:r>
              <a:rPr lang="en-GB" baseline="0" dirty="0"/>
              <a:t>Each packet is transmitted at the full link capacity of the connection.</a:t>
            </a:r>
          </a:p>
          <a:p>
            <a:endParaRPr lang="en-GB" baseline="0" dirty="0"/>
          </a:p>
          <a:p>
            <a:r>
              <a:rPr lang="en-GB" dirty="0"/>
              <a:t>It</a:t>
            </a:r>
            <a:r>
              <a:rPr lang="en-GB" baseline="0" dirty="0"/>
              <a:t> takes L/R seconds to transmit L-bit packet into link at R bps</a:t>
            </a:r>
          </a:p>
          <a:p>
            <a:endParaRPr lang="en-GB" baseline="0" dirty="0"/>
          </a:p>
          <a:p>
            <a:r>
              <a:rPr lang="en-GB" baseline="0" dirty="0"/>
              <a:t>Entire packet must arrive at router before it can be transmitted to next link.</a:t>
            </a:r>
          </a:p>
          <a:p>
            <a:endParaRPr lang="en-GB" baseline="0" dirty="0"/>
          </a:p>
          <a:p>
            <a:r>
              <a:rPr lang="en-GB" baseline="0" dirty="0"/>
              <a:t>This generates an end-to-end delay which is roughly 2 L/R (but assuming zero propagation delay).</a:t>
            </a:r>
          </a:p>
          <a:p>
            <a:endParaRPr lang="en-GB" baseline="0" dirty="0"/>
          </a:p>
          <a:p>
            <a:r>
              <a:rPr lang="en-GB" baseline="0" dirty="0"/>
              <a:t>If the arrival rate (in bits) to the link exceeds the transmission rate then packets will either queue, waiting to be transmitted or be dropped if the memory fills up (the queue gets full).</a:t>
            </a:r>
          </a:p>
          <a:p>
            <a:endParaRPr lang="en-GB" baseline="0" dirty="0"/>
          </a:p>
          <a:p>
            <a:r>
              <a:rPr lang="en-GB" baseline="0" dirty="0"/>
              <a:t>So the key functions of the network core are to route packets – determine the source to destination route taken by packets and to forward packets on along that route. (hence, routers).</a:t>
            </a:r>
          </a:p>
        </p:txBody>
      </p:sp>
      <p:sp>
        <p:nvSpPr>
          <p:cNvPr id="4" name="Slide Number Placeholder 3"/>
          <p:cNvSpPr>
            <a:spLocks noGrp="1"/>
          </p:cNvSpPr>
          <p:nvPr>
            <p:ph type="sldNum" sz="quarter" idx="10"/>
          </p:nvPr>
        </p:nvSpPr>
        <p:spPr/>
        <p:txBody>
          <a:bodyPr/>
          <a:lstStyle/>
          <a:p>
            <a:fld id="{FBCF3CA7-F82D-40C9-9CC7-59C7F1A3804D}" type="slidenum">
              <a:rPr lang="en-GB" smtClean="0"/>
              <a:t>7</a:t>
            </a:fld>
            <a:endParaRPr lang="en-GB"/>
          </a:p>
        </p:txBody>
      </p:sp>
    </p:spTree>
    <p:extLst>
      <p:ext uri="{BB962C8B-B14F-4D97-AF65-F5344CB8AC3E}">
        <p14:creationId xmlns:p14="http://schemas.microsoft.com/office/powerpoint/2010/main" val="238013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Internet</a:t>
            </a:r>
            <a:r>
              <a:rPr lang="en-GB" baseline="0" dirty="0"/>
              <a:t> structure:</a:t>
            </a:r>
          </a:p>
          <a:p>
            <a:endParaRPr lang="en-GB" baseline="0" dirty="0"/>
          </a:p>
          <a:p>
            <a:r>
              <a:rPr lang="en-GB" baseline="0" dirty="0"/>
              <a:t>So end systems connect to the Internet via access ISPs</a:t>
            </a:r>
          </a:p>
          <a:p>
            <a:pPr marL="171450" indent="-171450">
              <a:buFontTx/>
              <a:buChar char="-"/>
            </a:pPr>
            <a:r>
              <a:rPr lang="en-GB" baseline="0" dirty="0"/>
              <a:t>residential, company and universities</a:t>
            </a:r>
          </a:p>
          <a:p>
            <a:pPr marL="0" indent="0">
              <a:buFontTx/>
              <a:buNone/>
            </a:pPr>
            <a:r>
              <a:rPr lang="en-GB" baseline="0" dirty="0"/>
              <a:t>Access ISPs must in turn be interconnected</a:t>
            </a:r>
          </a:p>
          <a:p>
            <a:pPr marL="171450" indent="-171450">
              <a:buFontTx/>
              <a:buChar char="-"/>
            </a:pPr>
            <a:r>
              <a:rPr lang="en-GB" baseline="0" dirty="0"/>
              <a:t>So any two hosts can send packets to each other</a:t>
            </a:r>
          </a:p>
          <a:p>
            <a:pPr marL="0" indent="0">
              <a:buFontTx/>
              <a:buNone/>
            </a:pPr>
            <a:r>
              <a:rPr lang="en-GB" baseline="0" dirty="0"/>
              <a:t>Result network of networks is very complicated</a:t>
            </a:r>
          </a:p>
          <a:p>
            <a:pPr marL="171450" indent="-171450">
              <a:buFontTx/>
              <a:buChar char="-"/>
            </a:pPr>
            <a:r>
              <a:rPr lang="en-GB" baseline="0" dirty="0"/>
              <a:t>The evolution was driven by economics and national policies.</a:t>
            </a:r>
          </a:p>
          <a:p>
            <a:pPr marL="171450" indent="-171450">
              <a:buFontTx/>
              <a:buChar char="-"/>
            </a:pPr>
            <a:endParaRPr lang="en-GB" baseline="0" dirty="0"/>
          </a:p>
          <a:p>
            <a:pPr marL="0" indent="0">
              <a:buFontTx/>
              <a:buNone/>
            </a:pPr>
            <a:r>
              <a:rPr lang="en-GB" baseline="0" dirty="0"/>
              <a:t>How do we connect millions of ISPs together?</a:t>
            </a:r>
          </a:p>
          <a:p>
            <a:pPr marL="0" indent="0">
              <a:buFontTx/>
              <a:buNone/>
            </a:pPr>
            <a:endParaRPr lang="en-GB" baseline="0" dirty="0"/>
          </a:p>
          <a:p>
            <a:pPr marL="0" indent="0">
              <a:buFontTx/>
              <a:buNone/>
            </a:pPr>
            <a:r>
              <a:rPr lang="en-GB" baseline="0" dirty="0"/>
              <a:t>Directly connecting does not scale – N^2 connections!</a:t>
            </a:r>
          </a:p>
          <a:p>
            <a:pPr marL="0" indent="0">
              <a:buFontTx/>
              <a:buNone/>
            </a:pPr>
            <a:endParaRPr lang="en-GB" baseline="0" dirty="0"/>
          </a:p>
          <a:p>
            <a:pPr marL="0" indent="0">
              <a:buFontTx/>
              <a:buNone/>
            </a:pPr>
            <a:r>
              <a:rPr lang="en-GB" baseline="0" dirty="0"/>
              <a:t>So we could connect them all to a single global ISP – with economic agreements between the customer and provider ISPs.</a:t>
            </a:r>
          </a:p>
          <a:p>
            <a:pPr marL="0" indent="0">
              <a:buFontTx/>
              <a:buNone/>
            </a:pPr>
            <a:endParaRPr lang="en-GB" baseline="0" dirty="0"/>
          </a:p>
          <a:p>
            <a:pPr marL="0" indent="0">
              <a:buFontTx/>
              <a:buNone/>
            </a:pPr>
            <a:r>
              <a:rPr lang="en-GB" baseline="0" dirty="0"/>
              <a:t>But that produces competition, so we end up with multiple global ISPs that need to be connected. This is achieved via IXPs (Internet exchange points) and regional networks that connect a number of access ISPs to the global ISPs.</a:t>
            </a:r>
          </a:p>
          <a:p>
            <a:pPr marL="0" indent="0">
              <a:buFontTx/>
              <a:buNone/>
            </a:pPr>
            <a:endParaRPr lang="en-GB" baseline="0" dirty="0"/>
          </a:p>
          <a:p>
            <a:pPr marL="0" indent="0">
              <a:buFontTx/>
              <a:buNone/>
            </a:pPr>
            <a:r>
              <a:rPr lang="en-GB" baseline="0" dirty="0"/>
              <a:t>And then across and between all that are networks that sit outside the ISP structure, but connect to it – content delivery networks (google, Microsoft, Amazon </a:t>
            </a:r>
            <a:r>
              <a:rPr lang="en-GB" baseline="0" dirty="0" err="1"/>
              <a:t>etc</a:t>
            </a:r>
            <a:r>
              <a:rPr lang="en-GB" baseline="0" dirty="0"/>
              <a:t>). These sit alongside tier 1 </a:t>
            </a:r>
            <a:r>
              <a:rPr lang="en-GB" baseline="0" dirty="0" err="1"/>
              <a:t>isps</a:t>
            </a:r>
            <a:r>
              <a:rPr lang="en-GB" baseline="0" dirty="0"/>
              <a:t>!</a:t>
            </a:r>
          </a:p>
        </p:txBody>
      </p:sp>
      <p:sp>
        <p:nvSpPr>
          <p:cNvPr id="4" name="Slide Number Placeholder 3"/>
          <p:cNvSpPr>
            <a:spLocks noGrp="1"/>
          </p:cNvSpPr>
          <p:nvPr>
            <p:ph type="sldNum" sz="quarter" idx="10"/>
          </p:nvPr>
        </p:nvSpPr>
        <p:spPr/>
        <p:txBody>
          <a:bodyPr/>
          <a:lstStyle/>
          <a:p>
            <a:fld id="{FBCF3CA7-F82D-40C9-9CC7-59C7F1A3804D}" type="slidenum">
              <a:rPr lang="en-GB" smtClean="0"/>
              <a:t>8</a:t>
            </a:fld>
            <a:endParaRPr lang="en-GB"/>
          </a:p>
        </p:txBody>
      </p:sp>
    </p:spTree>
    <p:extLst>
      <p:ext uri="{BB962C8B-B14F-4D97-AF65-F5344CB8AC3E}">
        <p14:creationId xmlns:p14="http://schemas.microsoft.com/office/powerpoint/2010/main" val="150113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briefly mentioned packet</a:t>
            </a:r>
            <a:r>
              <a:rPr lang="en-GB" baseline="0" dirty="0"/>
              <a:t> loss and delay earlier.</a:t>
            </a:r>
          </a:p>
          <a:p>
            <a:endParaRPr lang="en-GB" baseline="0" dirty="0"/>
          </a:p>
          <a:p>
            <a:r>
              <a:rPr lang="en-GB" baseline="0" dirty="0"/>
              <a:t>We said that packets are queued in router buffers if the packet arrival rate excessed the output link capacity.</a:t>
            </a:r>
          </a:p>
          <a:p>
            <a:endParaRPr lang="en-GB" baseline="0" dirty="0"/>
          </a:p>
          <a:p>
            <a:r>
              <a:rPr lang="en-GB" baseline="0" dirty="0"/>
              <a:t>They are dropped from memory completely if the buffer (queue) is full.</a:t>
            </a:r>
          </a:p>
          <a:p>
            <a:endParaRPr lang="en-GB" baseline="0" dirty="0"/>
          </a:p>
          <a:p>
            <a:r>
              <a:rPr lang="en-GB" baseline="0" dirty="0"/>
              <a:t>There are four sources of packet delay:</a:t>
            </a:r>
          </a:p>
          <a:p>
            <a:endParaRPr lang="en-GB" baseline="0" dirty="0"/>
          </a:p>
          <a:p>
            <a:r>
              <a:rPr lang="en-GB" baseline="0" dirty="0"/>
              <a:t>Nodal processing</a:t>
            </a:r>
          </a:p>
          <a:p>
            <a:pPr marL="171450" indent="-171450">
              <a:buFontTx/>
              <a:buChar char="-"/>
            </a:pPr>
            <a:r>
              <a:rPr lang="en-GB" baseline="0" dirty="0"/>
              <a:t>Check bit errors, Determine output link, Typically &lt; millisecond</a:t>
            </a:r>
          </a:p>
          <a:p>
            <a:pPr marL="0" indent="0">
              <a:buFontTx/>
              <a:buNone/>
            </a:pPr>
            <a:r>
              <a:rPr lang="en-GB" baseline="0" dirty="0"/>
              <a:t>Queueing delay</a:t>
            </a:r>
          </a:p>
          <a:p>
            <a:pPr marL="171450" indent="-171450">
              <a:buFontTx/>
              <a:buChar char="-"/>
            </a:pPr>
            <a:r>
              <a:rPr lang="en-GB" baseline="0" dirty="0"/>
              <a:t>Time waiting at output link for transmission, Depends on congestion level of router</a:t>
            </a:r>
          </a:p>
          <a:p>
            <a:pPr marL="0" indent="0">
              <a:buFontTx/>
              <a:buNone/>
            </a:pPr>
            <a:r>
              <a:rPr lang="en-GB" baseline="0" dirty="0"/>
              <a:t>Transmission delay</a:t>
            </a:r>
          </a:p>
          <a:p>
            <a:pPr marL="171450" indent="-171450">
              <a:buFontTx/>
              <a:buChar char="-"/>
            </a:pPr>
            <a:r>
              <a:rPr lang="en-GB" baseline="0" dirty="0"/>
              <a:t>L packet length (bits), R link bandwidth (bps), L/R</a:t>
            </a:r>
          </a:p>
          <a:p>
            <a:pPr marL="0" indent="0">
              <a:buFontTx/>
              <a:buNone/>
            </a:pPr>
            <a:r>
              <a:rPr lang="en-GB" baseline="0" dirty="0"/>
              <a:t>Propagation delay</a:t>
            </a:r>
          </a:p>
          <a:p>
            <a:pPr marL="171450" indent="-171450">
              <a:buFontTx/>
              <a:buChar char="-"/>
            </a:pPr>
            <a:r>
              <a:rPr lang="en-GB" baseline="0" dirty="0"/>
              <a:t>D length of physical link, S is propagation speed, d/s</a:t>
            </a:r>
          </a:p>
          <a:p>
            <a:pPr marL="171450" indent="-171450">
              <a:buFontTx/>
              <a:buChar char="-"/>
            </a:pPr>
            <a:endParaRPr lang="en-GB" baseline="0" dirty="0"/>
          </a:p>
          <a:p>
            <a:pPr marL="0" indent="0">
              <a:buFontTx/>
              <a:buNone/>
            </a:pPr>
            <a:r>
              <a:rPr lang="en-GB" baseline="0" dirty="0"/>
              <a:t>Transmission delay and propagation delay are very different values!</a:t>
            </a:r>
          </a:p>
          <a:p>
            <a:pPr marL="0" indent="0">
              <a:buFontTx/>
              <a:buNone/>
            </a:pPr>
            <a:endParaRPr lang="en-GB" baseline="0" dirty="0"/>
          </a:p>
          <a:p>
            <a:pPr marL="0" indent="0">
              <a:buFontTx/>
              <a:buNone/>
            </a:pPr>
            <a:r>
              <a:rPr lang="en-GB" baseline="0" dirty="0"/>
              <a:t>Think about a caravan of 10 cars going through a series of toll booths 100 miles apart – they “propagate” at 100 m/hr, the toll booth takes 12 seconds to service each car (bit transmission time)</a:t>
            </a:r>
          </a:p>
          <a:p>
            <a:pPr marL="0" indent="0">
              <a:buFontTx/>
              <a:buNone/>
            </a:pPr>
            <a:r>
              <a:rPr lang="en-GB" baseline="0" dirty="0"/>
              <a:t>Time to push entire caravan through the toll booth onto the motorway = 12*10 = 120 seconds</a:t>
            </a:r>
          </a:p>
          <a:p>
            <a:pPr marL="0" indent="0">
              <a:buFontTx/>
              <a:buNone/>
            </a:pPr>
            <a:r>
              <a:rPr lang="en-GB" baseline="0" dirty="0"/>
              <a:t>Time for last car to </a:t>
            </a:r>
            <a:r>
              <a:rPr lang="en-GB" baseline="0" dirty="0" err="1"/>
              <a:t>propate</a:t>
            </a:r>
            <a:r>
              <a:rPr lang="en-GB" baseline="0" dirty="0"/>
              <a:t> from the 1 booth to the last = 100km/(100km/hr) = 1 hour</a:t>
            </a:r>
          </a:p>
          <a:p>
            <a:pPr marL="0" indent="0">
              <a:buFontTx/>
              <a:buNone/>
            </a:pPr>
            <a:r>
              <a:rPr lang="en-GB" baseline="0" dirty="0"/>
              <a:t>It’s going to take 62 minutes for all the cars to are through the first booth and waiting at the second booth.</a:t>
            </a:r>
          </a:p>
          <a:p>
            <a:pPr marL="0" indent="0">
              <a:buFontTx/>
              <a:buNone/>
            </a:pPr>
            <a:r>
              <a:rPr lang="en-GB" baseline="0" dirty="0"/>
              <a:t>Suppose we speed the cars up, so they travel at 1000 miles an hour and it takes a minute for each booth to service a car. After 7 minutes, the first car will arrive at the second booth while there are still three cars at the first booth waiting to be processed.</a:t>
            </a:r>
          </a:p>
          <a:p>
            <a:pPr marL="0" indent="0">
              <a:buFontTx/>
              <a:buNone/>
            </a:pPr>
            <a:endParaRPr lang="en-GB" baseline="0" dirty="0"/>
          </a:p>
          <a:p>
            <a:pPr marL="0" indent="0">
              <a:buFontTx/>
              <a:buNone/>
            </a:pPr>
            <a:r>
              <a:rPr lang="en-GB" baseline="0" dirty="0"/>
              <a:t>Can observe this happening for real with traceroute</a:t>
            </a:r>
          </a:p>
        </p:txBody>
      </p:sp>
      <p:sp>
        <p:nvSpPr>
          <p:cNvPr id="4" name="Slide Number Placeholder 3"/>
          <p:cNvSpPr>
            <a:spLocks noGrp="1"/>
          </p:cNvSpPr>
          <p:nvPr>
            <p:ph type="sldNum" sz="quarter" idx="10"/>
          </p:nvPr>
        </p:nvSpPr>
        <p:spPr/>
        <p:txBody>
          <a:bodyPr/>
          <a:lstStyle/>
          <a:p>
            <a:fld id="{FBCF3CA7-F82D-40C9-9CC7-59C7F1A3804D}" type="slidenum">
              <a:rPr lang="en-GB" smtClean="0"/>
              <a:t>9</a:t>
            </a:fld>
            <a:endParaRPr lang="en-GB"/>
          </a:p>
        </p:txBody>
      </p:sp>
    </p:spTree>
    <p:extLst>
      <p:ext uri="{BB962C8B-B14F-4D97-AF65-F5344CB8AC3E}">
        <p14:creationId xmlns:p14="http://schemas.microsoft.com/office/powerpoint/2010/main" val="159403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buffers</a:t>
            </a:r>
            <a:r>
              <a:rPr lang="en-GB" baseline="0" dirty="0"/>
              <a:t> (queues) at every step of the route between source and destination have finite capacity.</a:t>
            </a:r>
          </a:p>
          <a:p>
            <a:r>
              <a:rPr lang="en-GB" baseline="0" dirty="0"/>
              <a:t>Packets that arrive to a full queue are dropped (completely lost).</a:t>
            </a:r>
          </a:p>
          <a:p>
            <a:r>
              <a:rPr lang="en-GB" baseline="0" dirty="0"/>
              <a:t>Lost packets *may* be retransmitted by the previous node, source system or not at all.</a:t>
            </a:r>
          </a:p>
          <a:p>
            <a:endParaRPr lang="en-GB" baseline="0" dirty="0"/>
          </a:p>
          <a:p>
            <a:r>
              <a:rPr lang="en-GB" baseline="0" dirty="0"/>
              <a:t>That depends on the protocol used and so the decision that drives the protocol choice has to consider how important it is that all packets be received.</a:t>
            </a:r>
          </a:p>
        </p:txBody>
      </p:sp>
      <p:sp>
        <p:nvSpPr>
          <p:cNvPr id="4" name="Slide Number Placeholder 3"/>
          <p:cNvSpPr>
            <a:spLocks noGrp="1"/>
          </p:cNvSpPr>
          <p:nvPr>
            <p:ph type="sldNum" sz="quarter" idx="10"/>
          </p:nvPr>
        </p:nvSpPr>
        <p:spPr/>
        <p:txBody>
          <a:bodyPr/>
          <a:lstStyle/>
          <a:p>
            <a:fld id="{FBCF3CA7-F82D-40C9-9CC7-59C7F1A3804D}" type="slidenum">
              <a:rPr lang="en-GB" smtClean="0"/>
              <a:t>10</a:t>
            </a:fld>
            <a:endParaRPr lang="en-GB"/>
          </a:p>
        </p:txBody>
      </p:sp>
    </p:spTree>
    <p:extLst>
      <p:ext uri="{BB962C8B-B14F-4D97-AF65-F5344CB8AC3E}">
        <p14:creationId xmlns:p14="http://schemas.microsoft.com/office/powerpoint/2010/main" val="321815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FA14FEA-CAF4-41E2-816C-0E8B3765C49C}" type="datetimeFigureOut">
              <a:rPr lang="en-GB" smtClean="0"/>
              <a:t>04/10/2016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396452059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4FEA-CAF4-41E2-816C-0E8B3765C49C}"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402215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4FEA-CAF4-41E2-816C-0E8B3765C49C}"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35874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A14FEA-CAF4-41E2-816C-0E8B3765C49C}" type="datetimeFigureOut">
              <a:rPr lang="en-GB" smtClean="0"/>
              <a:t>04/10/2016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419654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FA14FEA-CAF4-41E2-816C-0E8B3765C49C}" type="datetimeFigureOut">
              <a:rPr lang="en-GB" smtClean="0"/>
              <a:t>04/10/2016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13561685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FA14FEA-CAF4-41E2-816C-0E8B3765C49C}" type="datetimeFigureOut">
              <a:rPr lang="en-GB" smtClean="0"/>
              <a:t>04/10/2016</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270040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2FA14FEA-CAF4-41E2-816C-0E8B3765C49C}" type="datetimeFigureOut">
              <a:rPr lang="en-GB" smtClean="0"/>
              <a:t>04/10/2016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DE0BE7-226F-4C39-8BCE-730B61A1AFB5}"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241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A14FEA-CAF4-41E2-816C-0E8B3765C49C}" type="datetimeFigureOut">
              <a:rPr lang="en-GB" smtClean="0"/>
              <a:t>04/10/2016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99565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14FEA-CAF4-41E2-816C-0E8B3765C49C}" type="datetimeFigureOut">
              <a:rPr lang="en-GB" smtClean="0"/>
              <a:t>04/10/2016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133824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2FA14FEA-CAF4-41E2-816C-0E8B3765C49C}" type="datetimeFigureOut">
              <a:rPr lang="en-GB" smtClean="0"/>
              <a:t>04/10/2016</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2922012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FA14FEA-CAF4-41E2-816C-0E8B3765C49C}" type="datetimeFigureOut">
              <a:rPr lang="en-GB" smtClean="0"/>
              <a:t>04/10/2016</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8EDE0BE7-226F-4C39-8BCE-730B61A1AFB5}" type="slidenum">
              <a:rPr lang="en-GB" smtClean="0"/>
              <a:t>‹#›</a:t>
            </a:fld>
            <a:endParaRPr lang="en-GB"/>
          </a:p>
        </p:txBody>
      </p:sp>
    </p:spTree>
    <p:extLst>
      <p:ext uri="{BB962C8B-B14F-4D97-AF65-F5344CB8AC3E}">
        <p14:creationId xmlns:p14="http://schemas.microsoft.com/office/powerpoint/2010/main" val="715690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FA14FEA-CAF4-41E2-816C-0E8B3765C49C}" type="datetimeFigureOut">
              <a:rPr lang="en-GB" smtClean="0"/>
              <a:t>04/10/2016</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EDE0BE7-226F-4C39-8BCE-730B61A1AFB5}" type="slidenum">
              <a:rPr lang="en-GB" smtClean="0"/>
              <a:t>‹#›</a:t>
            </a:fld>
            <a:endParaRPr lang="en-GB"/>
          </a:p>
        </p:txBody>
      </p:sp>
    </p:spTree>
    <p:extLst>
      <p:ext uri="{BB962C8B-B14F-4D97-AF65-F5344CB8AC3E}">
        <p14:creationId xmlns:p14="http://schemas.microsoft.com/office/powerpoint/2010/main" val="3471404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Networking</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3809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Image result for lost"/>
          <p:cNvPicPr>
            <a:picLocks noChangeAspect="1" noChangeArrowheads="1"/>
          </p:cNvPicPr>
          <p:nvPr/>
        </p:nvPicPr>
        <p:blipFill rotWithShape="1">
          <a:blip r:embed="rId3">
            <a:extLst>
              <a:ext uri="{28A0092B-C50C-407E-A947-70E740481C1C}">
                <a14:useLocalDpi xmlns:a14="http://schemas.microsoft.com/office/drawing/2010/main" val="0"/>
              </a:ext>
            </a:extLst>
          </a:blip>
          <a:srcRect l="2538" r="323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7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http://www.vegas24seven.com/wp-content/uploads/2013/12/Strip-House-24-Layer-Cake.jpg"/>
          <p:cNvPicPr>
            <a:picLocks noChangeAspect="1" noChangeArrowheads="1"/>
          </p:cNvPicPr>
          <p:nvPr/>
        </p:nvPicPr>
        <p:blipFill rotWithShape="1">
          <a:blip r:embed="rId3">
            <a:extLst>
              <a:ext uri="{28A0092B-C50C-407E-A947-70E740481C1C}">
                <a14:useLocalDpi xmlns:a14="http://schemas.microsoft.com/office/drawing/2010/main" val="0"/>
              </a:ext>
            </a:extLst>
          </a:blip>
          <a:srcRect l="9654" b="2377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68359" y="3104347"/>
            <a:ext cx="9409471" cy="339969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38"/>
          <p:cNvGrpSpPr>
            <a:grpSpLocks/>
          </p:cNvGrpSpPr>
          <p:nvPr/>
        </p:nvGrpSpPr>
        <p:grpSpPr bwMode="auto">
          <a:xfrm>
            <a:off x="1396125" y="3369819"/>
            <a:ext cx="9031804" cy="3041826"/>
            <a:chOff x="258" y="1214"/>
            <a:chExt cx="5303" cy="1786"/>
          </a:xfrm>
        </p:grpSpPr>
        <p:sp>
          <p:nvSpPr>
            <p:cNvPr id="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8" name="Text Box 3"/>
            <p:cNvSpPr txBox="1">
              <a:spLocks noChangeArrowheads="1"/>
            </p:cNvSpPr>
            <p:nvPr/>
          </p:nvSpPr>
          <p:spPr bwMode="auto">
            <a:xfrm>
              <a:off x="258" y="1597"/>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en-US" sz="1400"/>
                <a:t>ticket (purchase)</a:t>
              </a:r>
            </a:p>
            <a:p>
              <a:pPr algn="ctr">
                <a:lnSpc>
                  <a:spcPct val="80000"/>
                </a:lnSpc>
              </a:pPr>
              <a:endParaRPr lang="en-US" altLang="en-US" sz="1400"/>
            </a:p>
            <a:p>
              <a:pPr algn="ctr">
                <a:lnSpc>
                  <a:spcPct val="80000"/>
                </a:lnSpc>
              </a:pPr>
              <a:r>
                <a:rPr lang="en-US" altLang="en-US" sz="1400"/>
                <a:t>baggage (check)</a:t>
              </a:r>
            </a:p>
            <a:p>
              <a:pPr algn="ctr">
                <a:lnSpc>
                  <a:spcPct val="80000"/>
                </a:lnSpc>
              </a:pPr>
              <a:endParaRPr lang="en-US" altLang="en-US" sz="1400"/>
            </a:p>
            <a:p>
              <a:pPr algn="ctr">
                <a:lnSpc>
                  <a:spcPct val="80000"/>
                </a:lnSpc>
              </a:pPr>
              <a:r>
                <a:rPr lang="en-US" altLang="en-US" sz="1400"/>
                <a:t>gates (load)</a:t>
              </a:r>
            </a:p>
            <a:p>
              <a:pPr algn="ctr">
                <a:lnSpc>
                  <a:spcPct val="80000"/>
                </a:lnSpc>
              </a:pPr>
              <a:endParaRPr lang="en-US" altLang="en-US" sz="1400"/>
            </a:p>
            <a:p>
              <a:pPr algn="ctr">
                <a:lnSpc>
                  <a:spcPct val="80000"/>
                </a:lnSpc>
              </a:pPr>
              <a:r>
                <a:rPr lang="en-US" altLang="en-US" sz="1400"/>
                <a:t>runway (takeoff)</a:t>
              </a:r>
            </a:p>
            <a:p>
              <a:pPr algn="ctr">
                <a:lnSpc>
                  <a:spcPct val="80000"/>
                </a:lnSpc>
              </a:pPr>
              <a:endParaRPr lang="en-US" altLang="en-US" sz="1400"/>
            </a:p>
            <a:p>
              <a:pPr algn="ctr">
                <a:lnSpc>
                  <a:spcPct val="80000"/>
                </a:lnSpc>
              </a:pPr>
              <a:r>
                <a:rPr lang="en-US" altLang="en-US" sz="1400"/>
                <a:t>airplane routing</a:t>
              </a:r>
            </a:p>
          </p:txBody>
        </p:sp>
        <p:sp>
          <p:nvSpPr>
            <p:cNvPr id="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Text Box 8"/>
            <p:cNvSpPr txBox="1">
              <a:spLocks noChangeArrowheads="1"/>
            </p:cNvSpPr>
            <p:nvPr/>
          </p:nvSpPr>
          <p:spPr bwMode="auto">
            <a:xfrm>
              <a:off x="493" y="2706"/>
              <a:ext cx="5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departure</a:t>
              </a:r>
            </a:p>
            <a:p>
              <a:pPr algn="ctr" eaLnBrk="1" hangingPunct="1"/>
              <a:r>
                <a:rPr lang="en-US" altLang="en-US" sz="1200"/>
                <a:t>airport</a:t>
              </a:r>
            </a:p>
          </p:txBody>
        </p:sp>
        <p:sp>
          <p:nvSpPr>
            <p:cNvPr id="14" name="Text Box 9"/>
            <p:cNvSpPr txBox="1">
              <a:spLocks noChangeArrowheads="1"/>
            </p:cNvSpPr>
            <p:nvPr/>
          </p:nvSpPr>
          <p:spPr bwMode="auto">
            <a:xfrm>
              <a:off x="3756" y="2712"/>
              <a:ext cx="3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arrival</a:t>
              </a:r>
            </a:p>
            <a:p>
              <a:pPr algn="ctr" eaLnBrk="1" hangingPunct="1"/>
              <a:r>
                <a:rPr lang="en-US" altLang="en-US" sz="1200"/>
                <a:t>airport</a:t>
              </a:r>
            </a:p>
          </p:txBody>
        </p:sp>
        <p:sp>
          <p:nvSpPr>
            <p:cNvPr id="15" name="Text Box 10"/>
            <p:cNvSpPr txBox="1">
              <a:spLocks noChangeArrowheads="1"/>
            </p:cNvSpPr>
            <p:nvPr/>
          </p:nvSpPr>
          <p:spPr bwMode="auto">
            <a:xfrm>
              <a:off x="1859" y="2709"/>
              <a:ext cx="10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intermediate air-traffic</a:t>
              </a:r>
            </a:p>
            <a:p>
              <a:pPr algn="ctr" eaLnBrk="1" hangingPunct="1"/>
              <a:r>
                <a:rPr lang="en-US" altLang="en-US" sz="1200"/>
                <a:t>control centers</a:t>
              </a:r>
            </a:p>
          </p:txBody>
        </p:sp>
        <p:pic>
          <p:nvPicPr>
            <p:cNvPr id="1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20" name="Group 15"/>
            <p:cNvGrpSpPr>
              <a:grpSpLocks/>
            </p:cNvGrpSpPr>
            <p:nvPr/>
          </p:nvGrpSpPr>
          <p:grpSpPr bwMode="auto">
            <a:xfrm>
              <a:off x="1436" y="2441"/>
              <a:ext cx="1071" cy="186"/>
              <a:chOff x="1813" y="2187"/>
              <a:chExt cx="1071" cy="186"/>
            </a:xfrm>
          </p:grpSpPr>
          <p:sp>
            <p:nvSpPr>
              <p:cNvPr id="4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41" name="Text Box 17"/>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1400"/>
                  <a:t>airplane routing</a:t>
                </a:r>
              </a:p>
            </p:txBody>
          </p:sp>
        </p:grpSp>
        <p:grpSp>
          <p:nvGrpSpPr>
            <p:cNvPr id="21" name="Group 18"/>
            <p:cNvGrpSpPr>
              <a:grpSpLocks/>
            </p:cNvGrpSpPr>
            <p:nvPr/>
          </p:nvGrpSpPr>
          <p:grpSpPr bwMode="auto">
            <a:xfrm>
              <a:off x="2417" y="2441"/>
              <a:ext cx="1071" cy="186"/>
              <a:chOff x="1813" y="2187"/>
              <a:chExt cx="1071" cy="186"/>
            </a:xfrm>
          </p:grpSpPr>
          <p:sp>
            <p:nvSpPr>
              <p:cNvPr id="3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39" name="Text Box 20"/>
              <p:cNvSpPr txBox="1">
                <a:spLocks noChangeArrowheads="1"/>
              </p:cNvSpPr>
              <p:nvPr/>
            </p:nvSpPr>
            <p:spPr bwMode="auto">
              <a:xfrm>
                <a:off x="1813" y="2200"/>
                <a:ext cx="10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1400"/>
                  <a:t>airplane routing</a:t>
                </a:r>
              </a:p>
            </p:txBody>
          </p:sp>
        </p:grpSp>
        <p:sp>
          <p:nvSpPr>
            <p:cNvPr id="2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23" name="Text Box 22"/>
            <p:cNvSpPr txBox="1">
              <a:spLocks noChangeArrowheads="1"/>
            </p:cNvSpPr>
            <p:nvPr/>
          </p:nvSpPr>
          <p:spPr bwMode="auto">
            <a:xfrm>
              <a:off x="3412" y="1598"/>
              <a:ext cx="1071"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0000"/>
                </a:lnSpc>
              </a:pPr>
              <a:r>
                <a:rPr lang="en-US" altLang="en-US" sz="1400"/>
                <a:t>ticket (complain)</a:t>
              </a:r>
            </a:p>
            <a:p>
              <a:pPr algn="ctr">
                <a:lnSpc>
                  <a:spcPct val="80000"/>
                </a:lnSpc>
              </a:pPr>
              <a:endParaRPr lang="en-US" altLang="en-US" sz="1400"/>
            </a:p>
            <a:p>
              <a:pPr algn="ctr">
                <a:lnSpc>
                  <a:spcPct val="80000"/>
                </a:lnSpc>
              </a:pPr>
              <a:r>
                <a:rPr lang="en-US" altLang="en-US" sz="1400"/>
                <a:t>baggage (claim</a:t>
              </a:r>
            </a:p>
            <a:p>
              <a:pPr algn="ctr">
                <a:lnSpc>
                  <a:spcPct val="80000"/>
                </a:lnSpc>
              </a:pPr>
              <a:endParaRPr lang="en-US" altLang="en-US" sz="1400"/>
            </a:p>
            <a:p>
              <a:pPr algn="ctr">
                <a:lnSpc>
                  <a:spcPct val="80000"/>
                </a:lnSpc>
              </a:pPr>
              <a:r>
                <a:rPr lang="en-US" altLang="en-US" sz="1400"/>
                <a:t>gates (unload)</a:t>
              </a:r>
            </a:p>
            <a:p>
              <a:pPr algn="ctr">
                <a:lnSpc>
                  <a:spcPct val="80000"/>
                </a:lnSpc>
              </a:pPr>
              <a:endParaRPr lang="en-US" altLang="en-US" sz="1400"/>
            </a:p>
            <a:p>
              <a:pPr algn="ctr">
                <a:lnSpc>
                  <a:spcPct val="80000"/>
                </a:lnSpc>
              </a:pPr>
              <a:r>
                <a:rPr lang="en-US" altLang="en-US" sz="1400"/>
                <a:t>runway (land)</a:t>
              </a:r>
            </a:p>
            <a:p>
              <a:pPr algn="ctr">
                <a:lnSpc>
                  <a:spcPct val="80000"/>
                </a:lnSpc>
              </a:pPr>
              <a:endParaRPr lang="en-US" altLang="en-US" sz="1400"/>
            </a:p>
            <a:p>
              <a:pPr algn="ctr">
                <a:lnSpc>
                  <a:spcPct val="80000"/>
                </a:lnSpc>
              </a:pPr>
              <a:r>
                <a:rPr lang="en-US" altLang="en-US" sz="1400"/>
                <a:t>airplane routing</a:t>
              </a:r>
            </a:p>
          </p:txBody>
        </p:sp>
        <p:sp>
          <p:nvSpPr>
            <p:cNvPr id="2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2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3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3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3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33" name="Text Box 32"/>
            <p:cNvSpPr txBox="1">
              <a:spLocks noChangeArrowheads="1"/>
            </p:cNvSpPr>
            <p:nvPr/>
          </p:nvSpPr>
          <p:spPr bwMode="auto">
            <a:xfrm>
              <a:off x="4776" y="1588"/>
              <a:ext cx="3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ticket</a:t>
              </a:r>
            </a:p>
          </p:txBody>
        </p:sp>
        <p:sp>
          <p:nvSpPr>
            <p:cNvPr id="3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baggage</a:t>
              </a:r>
            </a:p>
          </p:txBody>
        </p:sp>
        <p:sp>
          <p:nvSpPr>
            <p:cNvPr id="35" name="Text Box 34"/>
            <p:cNvSpPr txBox="1">
              <a:spLocks noChangeArrowheads="1"/>
            </p:cNvSpPr>
            <p:nvPr/>
          </p:nvSpPr>
          <p:spPr bwMode="auto">
            <a:xfrm>
              <a:off x="4772" y="2013"/>
              <a:ext cx="30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gate</a:t>
              </a:r>
            </a:p>
          </p:txBody>
        </p:sp>
        <p:sp>
          <p:nvSpPr>
            <p:cNvPr id="36" name="Text Box 35"/>
            <p:cNvSpPr txBox="1">
              <a:spLocks noChangeArrowheads="1"/>
            </p:cNvSpPr>
            <p:nvPr/>
          </p:nvSpPr>
          <p:spPr bwMode="auto">
            <a:xfrm>
              <a:off x="4767" y="2225"/>
              <a:ext cx="73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takeoff/landing</a:t>
              </a:r>
            </a:p>
          </p:txBody>
        </p:sp>
        <p:sp>
          <p:nvSpPr>
            <p:cNvPr id="37" name="Text Box 36"/>
            <p:cNvSpPr txBox="1">
              <a:spLocks noChangeArrowheads="1"/>
            </p:cNvSpPr>
            <p:nvPr/>
          </p:nvSpPr>
          <p:spPr bwMode="auto">
            <a:xfrm>
              <a:off x="4769" y="2444"/>
              <a:ext cx="7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t>airplane routing</a:t>
              </a:r>
            </a:p>
          </p:txBody>
        </p:sp>
      </p:grpSp>
      <p:grpSp>
        <p:nvGrpSpPr>
          <p:cNvPr id="50" name="Group 4"/>
          <p:cNvGrpSpPr>
            <a:grpSpLocks/>
          </p:cNvGrpSpPr>
          <p:nvPr/>
        </p:nvGrpSpPr>
        <p:grpSpPr bwMode="auto">
          <a:xfrm>
            <a:off x="2841625" y="3118706"/>
            <a:ext cx="6508750" cy="3294063"/>
            <a:chOff x="700" y="1000"/>
            <a:chExt cx="4100" cy="2075"/>
          </a:xfrm>
        </p:grpSpPr>
        <p:sp>
          <p:nvSpPr>
            <p:cNvPr id="51"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99"/>
                  </a:solidFill>
                </a:rPr>
                <a:t>ticket (purchase)</a:t>
              </a:r>
            </a:p>
            <a:p>
              <a:endParaRPr lang="en-US" altLang="en-US" sz="2000" dirty="0">
                <a:solidFill>
                  <a:srgbClr val="000099"/>
                </a:solidFill>
              </a:endParaRPr>
            </a:p>
            <a:p>
              <a:r>
                <a:rPr lang="en-US" altLang="en-US" sz="2000" dirty="0">
                  <a:solidFill>
                    <a:srgbClr val="000099"/>
                  </a:solidFill>
                </a:rPr>
                <a:t>baggage (check)</a:t>
              </a:r>
            </a:p>
            <a:p>
              <a:endParaRPr lang="en-US" altLang="en-US" sz="2000" dirty="0">
                <a:solidFill>
                  <a:srgbClr val="000099"/>
                </a:solidFill>
              </a:endParaRPr>
            </a:p>
            <a:p>
              <a:r>
                <a:rPr lang="en-US" altLang="en-US" sz="2000" dirty="0">
                  <a:solidFill>
                    <a:srgbClr val="000099"/>
                  </a:solidFill>
                </a:rPr>
                <a:t>gates (load)</a:t>
              </a:r>
            </a:p>
            <a:p>
              <a:endParaRPr lang="en-US" altLang="en-US" sz="2000" dirty="0">
                <a:solidFill>
                  <a:srgbClr val="000099"/>
                </a:solidFill>
              </a:endParaRPr>
            </a:p>
            <a:p>
              <a:r>
                <a:rPr lang="en-US" altLang="en-US" sz="2000" dirty="0">
                  <a:solidFill>
                    <a:srgbClr val="000099"/>
                  </a:solidFill>
                </a:rPr>
                <a:t>runway takeoff</a:t>
              </a:r>
            </a:p>
            <a:p>
              <a:endParaRPr lang="en-US" altLang="en-US" sz="2000" dirty="0">
                <a:solidFill>
                  <a:srgbClr val="000099"/>
                </a:solidFill>
              </a:endParaRPr>
            </a:p>
            <a:p>
              <a:r>
                <a:rPr lang="en-US" altLang="en-US" sz="2000" dirty="0">
                  <a:solidFill>
                    <a:srgbClr val="000099"/>
                  </a:solidFill>
                </a:rPr>
                <a:t>airplane routing</a:t>
              </a:r>
            </a:p>
          </p:txBody>
        </p:sp>
        <p:sp>
          <p:nvSpPr>
            <p:cNvPr id="52"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99"/>
                  </a:solidFill>
                </a:rPr>
                <a:t>ticket (complain)</a:t>
              </a:r>
            </a:p>
            <a:p>
              <a:endParaRPr lang="en-US" altLang="en-US" sz="2000">
                <a:solidFill>
                  <a:srgbClr val="000099"/>
                </a:solidFill>
              </a:endParaRPr>
            </a:p>
            <a:p>
              <a:r>
                <a:rPr lang="en-US" altLang="en-US" sz="2000">
                  <a:solidFill>
                    <a:srgbClr val="000099"/>
                  </a:solidFill>
                </a:rPr>
                <a:t>baggage (claim)</a:t>
              </a:r>
            </a:p>
            <a:p>
              <a:endParaRPr lang="en-US" altLang="en-US" sz="2000">
                <a:solidFill>
                  <a:srgbClr val="000099"/>
                </a:solidFill>
              </a:endParaRPr>
            </a:p>
            <a:p>
              <a:r>
                <a:rPr lang="en-US" altLang="en-US" sz="2000">
                  <a:solidFill>
                    <a:srgbClr val="000099"/>
                  </a:solidFill>
                </a:rPr>
                <a:t>gates (unload)</a:t>
              </a:r>
            </a:p>
            <a:p>
              <a:endParaRPr lang="en-US" altLang="en-US" sz="2000">
                <a:solidFill>
                  <a:srgbClr val="000099"/>
                </a:solidFill>
              </a:endParaRPr>
            </a:p>
            <a:p>
              <a:r>
                <a:rPr lang="en-US" altLang="en-US" sz="2000">
                  <a:solidFill>
                    <a:srgbClr val="000099"/>
                  </a:solidFill>
                </a:rPr>
                <a:t>runway landing</a:t>
              </a:r>
            </a:p>
            <a:p>
              <a:endParaRPr lang="en-US" altLang="en-US" sz="2000">
                <a:solidFill>
                  <a:srgbClr val="000099"/>
                </a:solidFill>
              </a:endParaRPr>
            </a:p>
            <a:p>
              <a:r>
                <a:rPr lang="en-US" altLang="en-US" sz="2000">
                  <a:solidFill>
                    <a:srgbClr val="000099"/>
                  </a:solidFill>
                </a:rPr>
                <a:t>airplane routing</a:t>
              </a:r>
            </a:p>
          </p:txBody>
        </p:sp>
        <p:sp>
          <p:nvSpPr>
            <p:cNvPr id="53"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99"/>
                  </a:solidFill>
                </a:rPr>
                <a:t>airplane routing</a:t>
              </a:r>
            </a:p>
          </p:txBody>
        </p:sp>
        <p:sp>
          <p:nvSpPr>
            <p:cNvPr id="54"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spTree>
    <p:extLst>
      <p:ext uri="{BB962C8B-B14F-4D97-AF65-F5344CB8AC3E}">
        <p14:creationId xmlns:p14="http://schemas.microsoft.com/office/powerpoint/2010/main" val="122864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http://www.vegas24seven.com/wp-content/uploads/2013/12/Strip-House-24-Layer-Cake.jpg"/>
          <p:cNvPicPr>
            <a:picLocks noChangeAspect="1" noChangeArrowheads="1"/>
          </p:cNvPicPr>
          <p:nvPr/>
        </p:nvPicPr>
        <p:blipFill rotWithShape="1">
          <a:blip r:embed="rId3">
            <a:extLst>
              <a:ext uri="{28A0092B-C50C-407E-A947-70E740481C1C}">
                <a14:useLocalDpi xmlns:a14="http://schemas.microsoft.com/office/drawing/2010/main" val="0"/>
              </a:ext>
            </a:extLst>
          </a:blip>
          <a:srcRect l="9654" b="2377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2"/>
          <p:cNvSpPr>
            <a:spLocks noChangeArrowheads="1"/>
          </p:cNvSpPr>
          <p:nvPr/>
        </p:nvSpPr>
        <p:spPr bwMode="auto">
          <a:xfrm>
            <a:off x="917575" y="1555750"/>
            <a:ext cx="1892300" cy="3530600"/>
          </a:xfrm>
          <a:prstGeom prst="rect">
            <a:avLst/>
          </a:prstGeom>
          <a:solidFill>
            <a:schemeClr val="accent4">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7" name="Rectangle 6"/>
          <p:cNvSpPr>
            <a:spLocks noChangeArrowheads="1"/>
          </p:cNvSpPr>
          <p:nvPr/>
        </p:nvSpPr>
        <p:spPr bwMode="auto">
          <a:xfrm>
            <a:off x="800100" y="165258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8" name="Text Box 7"/>
          <p:cNvSpPr txBox="1">
            <a:spLocks noChangeArrowheads="1"/>
          </p:cNvSpPr>
          <p:nvPr/>
        </p:nvSpPr>
        <p:spPr bwMode="auto">
          <a:xfrm>
            <a:off x="904875" y="1749425"/>
            <a:ext cx="16446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application</a:t>
            </a:r>
          </a:p>
          <a:p>
            <a:pPr algn="ctr"/>
            <a:endParaRPr lang="en-US" altLang="en-US"/>
          </a:p>
          <a:p>
            <a:pPr algn="ctr"/>
            <a:r>
              <a:rPr lang="en-US" altLang="en-US"/>
              <a:t>transport</a:t>
            </a:r>
          </a:p>
          <a:p>
            <a:pPr algn="ctr"/>
            <a:endParaRPr lang="en-US" altLang="en-US"/>
          </a:p>
          <a:p>
            <a:pPr algn="ctr"/>
            <a:r>
              <a:rPr lang="en-US" altLang="en-US"/>
              <a:t>network</a:t>
            </a:r>
          </a:p>
          <a:p>
            <a:pPr algn="ctr"/>
            <a:endParaRPr lang="en-US" altLang="en-US"/>
          </a:p>
          <a:p>
            <a:pPr algn="ctr"/>
            <a:r>
              <a:rPr lang="en-US" altLang="en-US"/>
              <a:t>link</a:t>
            </a:r>
          </a:p>
          <a:p>
            <a:pPr algn="ctr"/>
            <a:endParaRPr lang="en-US" altLang="en-US"/>
          </a:p>
          <a:p>
            <a:pPr algn="ctr"/>
            <a:r>
              <a:rPr lang="en-US" altLang="en-US"/>
              <a:t>physical</a:t>
            </a:r>
          </a:p>
        </p:txBody>
      </p:sp>
      <p:sp>
        <p:nvSpPr>
          <p:cNvPr id="49" name="Line 8"/>
          <p:cNvSpPr>
            <a:spLocks noChangeShapeType="1"/>
          </p:cNvSpPr>
          <p:nvPr/>
        </p:nvSpPr>
        <p:spPr bwMode="auto">
          <a:xfrm>
            <a:off x="793750" y="23447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5" name="Line 9"/>
          <p:cNvSpPr>
            <a:spLocks noChangeShapeType="1"/>
          </p:cNvSpPr>
          <p:nvPr/>
        </p:nvSpPr>
        <p:spPr bwMode="auto">
          <a:xfrm>
            <a:off x="793750" y="30495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6" name="Line 10"/>
          <p:cNvSpPr>
            <a:spLocks noChangeShapeType="1"/>
          </p:cNvSpPr>
          <p:nvPr/>
        </p:nvSpPr>
        <p:spPr bwMode="auto">
          <a:xfrm>
            <a:off x="793750" y="37607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7" name="Line 11"/>
          <p:cNvSpPr>
            <a:spLocks noChangeShapeType="1"/>
          </p:cNvSpPr>
          <p:nvPr/>
        </p:nvSpPr>
        <p:spPr bwMode="auto">
          <a:xfrm>
            <a:off x="793750" y="44719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8" name="Rectangle 2"/>
          <p:cNvSpPr>
            <a:spLocks noChangeArrowheads="1"/>
          </p:cNvSpPr>
          <p:nvPr/>
        </p:nvSpPr>
        <p:spPr bwMode="auto">
          <a:xfrm>
            <a:off x="950912" y="1516063"/>
            <a:ext cx="1892300" cy="3530600"/>
          </a:xfrm>
          <a:prstGeom prst="rect">
            <a:avLst/>
          </a:prstGeom>
          <a:solidFill>
            <a:schemeClr val="accent4">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59" name="Rectangle 6"/>
          <p:cNvSpPr>
            <a:spLocks noChangeArrowheads="1"/>
          </p:cNvSpPr>
          <p:nvPr/>
        </p:nvSpPr>
        <p:spPr bwMode="auto">
          <a:xfrm>
            <a:off x="836612" y="1652588"/>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Times New Roman" panose="02020603050405020304" pitchFamily="18" charset="0"/>
            </a:endParaRPr>
          </a:p>
        </p:txBody>
      </p:sp>
      <p:sp>
        <p:nvSpPr>
          <p:cNvPr id="60" name="Text Box 7"/>
          <p:cNvSpPr txBox="1">
            <a:spLocks noChangeArrowheads="1"/>
          </p:cNvSpPr>
          <p:nvPr/>
        </p:nvSpPr>
        <p:spPr bwMode="auto">
          <a:xfrm>
            <a:off x="793750" y="1824038"/>
            <a:ext cx="198278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70000"/>
              </a:lnSpc>
            </a:pPr>
            <a:r>
              <a:rPr lang="en-US" altLang="en-US"/>
              <a:t>application</a:t>
            </a:r>
          </a:p>
          <a:p>
            <a:pPr algn="ctr">
              <a:lnSpc>
                <a:spcPct val="70000"/>
              </a:lnSpc>
            </a:pPr>
            <a:endParaRPr lang="en-US" altLang="en-US"/>
          </a:p>
          <a:p>
            <a:pPr algn="ctr">
              <a:lnSpc>
                <a:spcPct val="70000"/>
              </a:lnSpc>
            </a:pPr>
            <a:r>
              <a:rPr lang="en-US" altLang="en-US"/>
              <a:t>presentation</a:t>
            </a:r>
          </a:p>
          <a:p>
            <a:pPr algn="ctr">
              <a:lnSpc>
                <a:spcPct val="70000"/>
              </a:lnSpc>
            </a:pPr>
            <a:endParaRPr lang="en-US" altLang="en-US"/>
          </a:p>
          <a:p>
            <a:pPr algn="ctr">
              <a:lnSpc>
                <a:spcPct val="70000"/>
              </a:lnSpc>
            </a:pPr>
            <a:r>
              <a:rPr lang="en-US" altLang="en-US"/>
              <a:t>session</a:t>
            </a:r>
          </a:p>
          <a:p>
            <a:pPr algn="ctr">
              <a:lnSpc>
                <a:spcPct val="70000"/>
              </a:lnSpc>
            </a:pPr>
            <a:endParaRPr lang="en-US" altLang="en-US"/>
          </a:p>
          <a:p>
            <a:pPr algn="ctr">
              <a:lnSpc>
                <a:spcPct val="70000"/>
              </a:lnSpc>
            </a:pPr>
            <a:r>
              <a:rPr lang="en-US" altLang="en-US"/>
              <a:t>transport</a:t>
            </a:r>
          </a:p>
          <a:p>
            <a:pPr algn="ctr">
              <a:lnSpc>
                <a:spcPct val="70000"/>
              </a:lnSpc>
            </a:pPr>
            <a:endParaRPr lang="en-US" altLang="en-US"/>
          </a:p>
          <a:p>
            <a:pPr algn="ctr">
              <a:lnSpc>
                <a:spcPct val="70000"/>
              </a:lnSpc>
            </a:pPr>
            <a:r>
              <a:rPr lang="en-US" altLang="en-US"/>
              <a:t>network</a:t>
            </a:r>
          </a:p>
          <a:p>
            <a:pPr algn="ctr">
              <a:lnSpc>
                <a:spcPct val="70000"/>
              </a:lnSpc>
            </a:pPr>
            <a:endParaRPr lang="en-US" altLang="en-US"/>
          </a:p>
          <a:p>
            <a:pPr algn="ctr">
              <a:lnSpc>
                <a:spcPct val="70000"/>
              </a:lnSpc>
            </a:pPr>
            <a:r>
              <a:rPr lang="en-US" altLang="en-US"/>
              <a:t>link</a:t>
            </a:r>
          </a:p>
          <a:p>
            <a:pPr algn="ctr">
              <a:lnSpc>
                <a:spcPct val="70000"/>
              </a:lnSpc>
            </a:pPr>
            <a:endParaRPr lang="en-US" altLang="en-US"/>
          </a:p>
          <a:p>
            <a:pPr algn="ctr">
              <a:lnSpc>
                <a:spcPct val="70000"/>
              </a:lnSpc>
            </a:pPr>
            <a:r>
              <a:rPr lang="en-US" altLang="en-US"/>
              <a:t>physical</a:t>
            </a:r>
          </a:p>
        </p:txBody>
      </p:sp>
      <p:sp>
        <p:nvSpPr>
          <p:cNvPr id="61" name="Line 8"/>
          <p:cNvSpPr>
            <a:spLocks noChangeShapeType="1"/>
          </p:cNvSpPr>
          <p:nvPr/>
        </p:nvSpPr>
        <p:spPr bwMode="auto">
          <a:xfrm>
            <a:off x="815975" y="224472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2" name="Line 9"/>
          <p:cNvSpPr>
            <a:spLocks noChangeShapeType="1"/>
          </p:cNvSpPr>
          <p:nvPr/>
        </p:nvSpPr>
        <p:spPr bwMode="auto">
          <a:xfrm>
            <a:off x="830262"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3" name="Line 10"/>
          <p:cNvSpPr>
            <a:spLocks noChangeShapeType="1"/>
          </p:cNvSpPr>
          <p:nvPr/>
        </p:nvSpPr>
        <p:spPr bwMode="auto">
          <a:xfrm>
            <a:off x="830262" y="37607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4" name="Line 11"/>
          <p:cNvSpPr>
            <a:spLocks noChangeShapeType="1"/>
          </p:cNvSpPr>
          <p:nvPr/>
        </p:nvSpPr>
        <p:spPr bwMode="auto">
          <a:xfrm>
            <a:off x="831850" y="47767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5" name="Line 12"/>
          <p:cNvSpPr>
            <a:spLocks noChangeShapeType="1"/>
          </p:cNvSpPr>
          <p:nvPr/>
        </p:nvSpPr>
        <p:spPr bwMode="auto">
          <a:xfrm>
            <a:off x="815975" y="4294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6" name="Line 13"/>
          <p:cNvSpPr>
            <a:spLocks noChangeShapeType="1"/>
          </p:cNvSpPr>
          <p:nvPr/>
        </p:nvSpPr>
        <p:spPr bwMode="auto">
          <a:xfrm>
            <a:off x="814387" y="27638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extLst>
      <p:ext uri="{BB962C8B-B14F-4D97-AF65-F5344CB8AC3E}">
        <p14:creationId xmlns:p14="http://schemas.microsoft.com/office/powerpoint/2010/main" val="101382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7"/>
                                        </p:tgtEl>
                                      </p:cBhvr>
                                    </p:animEffect>
                                    <p:set>
                                      <p:cBhvr>
                                        <p:cTn id="33" dur="1" fill="hold">
                                          <p:stCondLst>
                                            <p:cond delay="499"/>
                                          </p:stCondLst>
                                        </p:cTn>
                                        <p:tgtEl>
                                          <p:spTgt spid="4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8"/>
                                        </p:tgtEl>
                                      </p:cBhvr>
                                    </p:animEffect>
                                    <p:set>
                                      <p:cBhvr>
                                        <p:cTn id="36" dur="1" fill="hold">
                                          <p:stCondLst>
                                            <p:cond delay="499"/>
                                          </p:stCondLst>
                                        </p:cTn>
                                        <p:tgtEl>
                                          <p:spTgt spid="4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49"/>
                                        </p:tgtEl>
                                      </p:cBhvr>
                                    </p:animEffect>
                                    <p:set>
                                      <p:cBhvr>
                                        <p:cTn id="39" dur="1" fill="hold">
                                          <p:stCondLst>
                                            <p:cond delay="499"/>
                                          </p:stCondLst>
                                        </p:cTn>
                                        <p:tgtEl>
                                          <p:spTgt spid="4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5"/>
                                        </p:tgtEl>
                                      </p:cBhvr>
                                    </p:animEffect>
                                    <p:set>
                                      <p:cBhvr>
                                        <p:cTn id="42" dur="1" fill="hold">
                                          <p:stCondLst>
                                            <p:cond delay="499"/>
                                          </p:stCondLst>
                                        </p:cTn>
                                        <p:tgtEl>
                                          <p:spTgt spid="5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56"/>
                                        </p:tgtEl>
                                      </p:cBhvr>
                                    </p:animEffect>
                                    <p:set>
                                      <p:cBhvr>
                                        <p:cTn id="45" dur="1" fill="hold">
                                          <p:stCondLst>
                                            <p:cond delay="499"/>
                                          </p:stCondLst>
                                        </p:cTn>
                                        <p:tgtEl>
                                          <p:spTgt spid="5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7"/>
                                        </p:tgtEl>
                                      </p:cBhvr>
                                    </p:animEffect>
                                    <p:set>
                                      <p:cBhvr>
                                        <p:cTn id="48" dur="1" fill="hold">
                                          <p:stCondLst>
                                            <p:cond delay="499"/>
                                          </p:stCondLst>
                                        </p:cTn>
                                        <p:tgtEl>
                                          <p:spTgt spid="57"/>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fade">
                                      <p:cBhvr>
                                        <p:cTn id="72" dur="500"/>
                                        <p:tgtEl>
                                          <p:spTgt spid="6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p:bldP spid="48" grpId="1"/>
      <p:bldP spid="49" grpId="0" animBg="1"/>
      <p:bldP spid="49" grpId="1" animBg="1"/>
      <p:bldP spid="55" grpId="0" animBg="1"/>
      <p:bldP spid="55" grpId="1" animBg="1"/>
      <p:bldP spid="56" grpId="0" animBg="1"/>
      <p:bldP spid="56" grpId="1" animBg="1"/>
      <p:bldP spid="57" grpId="0" animBg="1"/>
      <p:bldP spid="57" grpId="1" animBg="1"/>
      <p:bldP spid="58" grpId="0" animBg="1"/>
      <p:bldP spid="59" grpId="0" animBg="1"/>
      <p:bldP spid="60" grpId="0"/>
      <p:bldP spid="61" grpId="0" animBg="1"/>
      <p:bldP spid="62" grpId="0" animBg="1"/>
      <p:bldP spid="6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summary"/>
          <p:cNvPicPr>
            <a:picLocks noChangeAspect="1" noChangeArrowheads="1"/>
          </p:cNvPicPr>
          <p:nvPr/>
        </p:nvPicPr>
        <p:blipFill rotWithShape="1">
          <a:blip r:embed="rId3">
            <a:extLst>
              <a:ext uri="{28A0092B-C50C-407E-A947-70E740481C1C}">
                <a14:useLocalDpi xmlns:a14="http://schemas.microsoft.com/office/drawing/2010/main" val="0"/>
              </a:ext>
            </a:extLst>
          </a:blip>
          <a:srcRect b="1549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70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eries of tu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506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78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internet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375" y="-475635"/>
            <a:ext cx="15230475" cy="857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47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rotocol droid"/>
          <p:cNvPicPr>
            <a:picLocks noChangeAspect="1" noChangeArrowheads="1"/>
          </p:cNvPicPr>
          <p:nvPr/>
        </p:nvPicPr>
        <p:blipFill rotWithShape="1">
          <a:blip r:embed="rId3">
            <a:extLst>
              <a:ext uri="{28A0092B-C50C-407E-A947-70E740481C1C}">
                <a14:useLocalDpi xmlns:a14="http://schemas.microsoft.com/office/drawing/2010/main" val="0"/>
              </a:ext>
            </a:extLst>
          </a:blip>
          <a:srcRect b="1211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19150" y="5447496"/>
            <a:ext cx="10553700" cy="954107"/>
          </a:xfrm>
          <a:prstGeom prst="rect">
            <a:avLst/>
          </a:prstGeom>
          <a:solidFill>
            <a:schemeClr val="tx1">
              <a:lumMod val="95000"/>
              <a:lumOff val="5000"/>
            </a:schemeClr>
          </a:solidFill>
        </p:spPr>
        <p:txBody>
          <a:bodyPr wrap="square" rtlCol="0">
            <a:spAutoFit/>
          </a:bodyPr>
          <a:lstStyle/>
          <a:p>
            <a:r>
              <a:rPr lang="en-GB" sz="2800" dirty="0">
                <a:solidFill>
                  <a:srgbClr val="FF0000"/>
                </a:solidFill>
              </a:rPr>
              <a:t>Protocols</a:t>
            </a:r>
            <a:r>
              <a:rPr lang="en-GB" sz="2800" dirty="0">
                <a:solidFill>
                  <a:schemeClr val="bg1"/>
                </a:solidFill>
              </a:rPr>
              <a:t> define </a:t>
            </a:r>
            <a:r>
              <a:rPr lang="en-GB" sz="2800" dirty="0">
                <a:solidFill>
                  <a:srgbClr val="FF0000"/>
                </a:solidFill>
              </a:rPr>
              <a:t>format</a:t>
            </a:r>
            <a:r>
              <a:rPr lang="en-GB" sz="2800" dirty="0">
                <a:solidFill>
                  <a:schemeClr val="bg1"/>
                </a:solidFill>
              </a:rPr>
              <a:t>, </a:t>
            </a:r>
            <a:r>
              <a:rPr lang="en-GB" sz="2800" dirty="0">
                <a:solidFill>
                  <a:srgbClr val="FF0000"/>
                </a:solidFill>
              </a:rPr>
              <a:t>order</a:t>
            </a:r>
            <a:r>
              <a:rPr lang="en-GB" sz="2800" dirty="0">
                <a:solidFill>
                  <a:schemeClr val="bg1"/>
                </a:solidFill>
              </a:rPr>
              <a:t> of </a:t>
            </a:r>
            <a:r>
              <a:rPr lang="en-GB" sz="2800" dirty="0">
                <a:solidFill>
                  <a:srgbClr val="FF0000"/>
                </a:solidFill>
              </a:rPr>
              <a:t>messages sent and received </a:t>
            </a:r>
            <a:r>
              <a:rPr lang="en-GB" sz="2800" dirty="0">
                <a:solidFill>
                  <a:schemeClr val="bg1"/>
                </a:solidFill>
              </a:rPr>
              <a:t>among network entities and </a:t>
            </a:r>
            <a:r>
              <a:rPr lang="en-GB" sz="2800" dirty="0">
                <a:solidFill>
                  <a:srgbClr val="FF0000"/>
                </a:solidFill>
              </a:rPr>
              <a:t>actions taken </a:t>
            </a:r>
            <a:r>
              <a:rPr lang="en-GB" sz="2800" dirty="0">
                <a:solidFill>
                  <a:schemeClr val="bg1"/>
                </a:solidFill>
              </a:rPr>
              <a:t>on message transmission or receipt.</a:t>
            </a:r>
          </a:p>
        </p:txBody>
      </p:sp>
    </p:spTree>
    <p:extLst>
      <p:ext uri="{BB962C8B-B14F-4D97-AF65-F5344CB8AC3E}">
        <p14:creationId xmlns:p14="http://schemas.microsoft.com/office/powerpoint/2010/main" val="973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ata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3429000"/>
            <a:ext cx="60960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commons/thumb/3/36/Internet_Connectivity_Distribution_%26_Core.svg/1920px-Internet_Connectivity_Distribution_%26_Cor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28" y="143555"/>
            <a:ext cx="11264383" cy="657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1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100"/>
                                        </p:tgtEl>
                                      </p:cBhvr>
                                    </p:animEffect>
                                    <p:set>
                                      <p:cBhvr>
                                        <p:cTn id="12" dur="1" fill="hold">
                                          <p:stCondLst>
                                            <p:cond delay="499"/>
                                          </p:stCondLst>
                                        </p:cTn>
                                        <p:tgtEl>
                                          <p:spTgt spid="410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102"/>
                                        </p:tgtEl>
                                      </p:cBhvr>
                                    </p:animEffect>
                                    <p:set>
                                      <p:cBhvr>
                                        <p:cTn id="22" dur="1" fill="hold">
                                          <p:stCondLst>
                                            <p:cond delay="499"/>
                                          </p:stCondLst>
                                        </p:cTn>
                                        <p:tgtEl>
                                          <p:spTgt spid="4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h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738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c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6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upload.wikimedia.org/wikipedia/commons/thumb/3/36/Internet_Connectivity_Distribution_%26_Core.svg/1920px-Internet_Connectivity_Distribution_%26_Co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561"/>
            <a:ext cx="12192000" cy="71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016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elay cancel"/>
          <p:cNvPicPr>
            <a:picLocks noChangeAspect="1" noChangeArrowheads="1"/>
          </p:cNvPicPr>
          <p:nvPr/>
        </p:nvPicPr>
        <p:blipFill rotWithShape="1">
          <a:blip r:embed="rId3">
            <a:extLst>
              <a:ext uri="{28A0092B-C50C-407E-A947-70E740481C1C}">
                <a14:useLocalDpi xmlns:a14="http://schemas.microsoft.com/office/drawing/2010/main" val="0"/>
              </a:ext>
            </a:extLst>
          </a:blip>
          <a:srcRect b="15761"/>
          <a:stretch/>
        </p:blipFill>
        <p:spPr bwMode="auto">
          <a:xfrm>
            <a:off x="-22718" y="0"/>
            <a:ext cx="1221471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9697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113</TotalTime>
  <Words>2107</Words>
  <Application>Microsoft Office PowerPoint</Application>
  <PresentationFormat>Widescreen</PresentationFormat>
  <Paragraphs>268</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ＭＳ Ｐゴシック</vt:lpstr>
      <vt:lpstr>Arial</vt:lpstr>
      <vt:lpstr>Calibri</vt:lpstr>
      <vt:lpstr>Gill Sans MT</vt:lpstr>
      <vt:lpstr>Times New Roman</vt:lpstr>
      <vt:lpstr>Parcel</vt:lpstr>
      <vt:lpstr>Networking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creator>Chris Janes</dc:creator>
  <cp:lastModifiedBy>Chris Janes</cp:lastModifiedBy>
  <cp:revision>12</cp:revision>
  <dcterms:created xsi:type="dcterms:W3CDTF">2016-10-04T10:00:13Z</dcterms:created>
  <dcterms:modified xsi:type="dcterms:W3CDTF">2016-10-04T11:53:27Z</dcterms:modified>
</cp:coreProperties>
</file>